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Lst>
  <p:sldIdLst>
    <p:sldId id="256" r:id="rId2"/>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272"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dirty="0"/>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жалпы саны 85 балаға ота жасалды</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99D-4048-A18B-88768916E98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F99D-4048-A18B-88768916E983}"/>
              </c:ext>
            </c:extLst>
          </c:dPt>
          <c:dLbls>
            <c:dLbl>
              <c:idx val="0"/>
              <c:layout>
                <c:manualLayout>
                  <c:x val="-0.12958849949913875"/>
                  <c:y val="-0.178550519797372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99D-4048-A18B-88768916E983}"/>
                </c:ext>
              </c:extLst>
            </c:dLbl>
            <c:dLbl>
              <c:idx val="1"/>
              <c:layout>
                <c:manualLayout>
                  <c:x val="-0.12785336518952892"/>
                  <c:y val="5.319410830989917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F99D-4048-A18B-88768916E98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Лист1!$A$2:$A$5</c:f>
              <c:strCache>
                <c:ptCount val="2"/>
                <c:pt idx="0">
                  <c:v>асқыну жоқ 80</c:v>
                </c:pt>
                <c:pt idx="1">
                  <c:v>асқыну - 5</c:v>
                </c:pt>
              </c:strCache>
            </c:strRef>
          </c:cat>
          <c:val>
            <c:numRef>
              <c:f>Лист1!$B$2:$B$5</c:f>
              <c:numCache>
                <c:formatCode>General</c:formatCode>
                <c:ptCount val="2"/>
                <c:pt idx="0">
                  <c:v>80</c:v>
                </c:pt>
                <c:pt idx="1">
                  <c:v>5</c:v>
                </c:pt>
              </c:numCache>
            </c:numRef>
          </c:val>
          <c:extLst>
            <c:ext xmlns:c15="http://schemas.microsoft.com/office/drawing/2012/chart" uri="{02D57815-91ED-43cb-92C2-25804820EDAC}">
              <c15:categoryFilterExceptions>
                <c15:categoryFilterException>
                  <c15:sqref>Лист1!$B$4</c15:sqref>
                  <c15:dLbl>
                    <c:idx val="1"/>
                    <c:layout>
                      <c:manualLayout>
                        <c:x val="0.25164808223351409"/>
                        <c:y val="5.7364490147855655E-2"/>
                      </c:manualLayout>
                    </c:layout>
                    <c:dLblPos val="bestFit"/>
                    <c:showLegendKey val="0"/>
                    <c:showVal val="0"/>
                    <c:showCatName val="0"/>
                    <c:showSerName val="0"/>
                    <c:showPercent val="1"/>
                    <c:showBubbleSize val="0"/>
                    <c:extLst>
                      <c:ext uri="{CE6537A1-D6FC-4f65-9D91-7224C49458BB}"/>
                      <c:ext xmlns:c16="http://schemas.microsoft.com/office/drawing/2014/chart" uri="{C3380CC4-5D6E-409C-BE32-E72D297353CC}">
                        <c16:uniqueId val="{00000002-F99D-4048-A18B-88768916E983}"/>
                      </c:ext>
                    </c:extLst>
                  </c15:dLbl>
                </c15:categoryFilterException>
                <c15:categoryFilterException>
                  <c15:sqref>Лист1!$B$5</c15:sqref>
                  <c15:dLbl>
                    <c:idx val="1"/>
                    <c:layout>
                      <c:manualLayout>
                        <c:x val="0.2249633807267917"/>
                        <c:y val="6.8879275713067928E-2"/>
                      </c:manualLayout>
                    </c:layout>
                    <c:dLblPos val="bestFit"/>
                    <c:showLegendKey val="0"/>
                    <c:showVal val="0"/>
                    <c:showCatName val="0"/>
                    <c:showSerName val="0"/>
                    <c:showPercent val="1"/>
                    <c:showBubbleSize val="0"/>
                    <c:extLst>
                      <c:ext uri="{CE6537A1-D6FC-4f65-9D91-7224C49458BB}"/>
                      <c:ext xmlns:c16="http://schemas.microsoft.com/office/drawing/2014/chart" uri="{C3380CC4-5D6E-409C-BE32-E72D297353CC}">
                        <c16:uniqueId val="{00000003-F99D-4048-A18B-88768916E983}"/>
                      </c:ext>
                    </c:extLst>
                  </c15:dLbl>
                </c15:categoryFilterException>
              </c15:categoryFilterExceptions>
            </c:ext>
            <c:ext xmlns:c16="http://schemas.microsoft.com/office/drawing/2014/chart" uri="{C3380CC4-5D6E-409C-BE32-E72D297353CC}">
              <c16:uniqueId val="{00000000-F99D-4048-A18B-88768916E98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3500967289599197"/>
          <c:y val="0.27334801438383677"/>
          <c:w val="0.33279663090011807"/>
          <c:h val="0.6772920565555218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8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00">
          <a:latin typeface="Times New Roman" panose="02020603050405020304" pitchFamily="18" charset="0"/>
          <a:cs typeface="Times New Roman" panose="02020603050405020304" pitchFamily="18" charset="0"/>
        </a:defRPr>
      </a:pPr>
      <a:endParaRPr lang="ru-RU"/>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0.16021</cdr:y>
    </cdr:to>
    <cdr:sp macro="" textlink="">
      <cdr:nvSpPr>
        <cdr:cNvPr id="2" name="TextBox 17">
          <a:extLst xmlns:a="http://schemas.openxmlformats.org/drawingml/2006/main">
            <a:ext uri="{FF2B5EF4-FFF2-40B4-BE49-F238E27FC236}">
              <a16:creationId xmlns:a16="http://schemas.microsoft.com/office/drawing/2014/main" id="{8D8DE5E8-E531-4B99-B20D-7E0E93190D10}"/>
            </a:ext>
          </a:extLst>
        </cdr:cNvPr>
        <cdr:cNvSpPr txBox="1"/>
      </cdr:nvSpPr>
      <cdr:spPr>
        <a:xfrm xmlns:a="http://schemas.openxmlformats.org/drawingml/2006/main">
          <a:off x="0" y="0"/>
          <a:ext cx="2353493" cy="261610"/>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kk-KZ" sz="1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Жалпы саны 85 балаға ота жасалды</a:t>
          </a:r>
          <a:endParaRPr lang="ru-RU" sz="1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4EA42C3A-8CEE-463A-998F-E729B82D02F9}" type="datetimeFigureOut">
              <a:rPr lang="ru-RU" smtClean="0"/>
              <a:t>22.10.2025</a:t>
            </a:fld>
            <a:endParaRPr lang="ru-RU"/>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ru-RU"/>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AEAF94C3-1097-4C7D-A8AC-3C792B1F7D0A}" type="slidenum">
              <a:rPr lang="ru-RU" smtClean="0"/>
              <a:t>‹#›</a:t>
            </a:fld>
            <a:endParaRPr lang="ru-RU"/>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66058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EA42C3A-8CEE-463A-998F-E729B82D02F9}" type="datetimeFigureOut">
              <a:rPr lang="ru-RU" smtClean="0"/>
              <a:t>22.10.2025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AF94C3-1097-4C7D-A8AC-3C792B1F7D0A}" type="slidenum">
              <a:rPr lang="ru-RU" smtClean="0"/>
              <a:t>‹#›</a:t>
            </a:fld>
            <a:endParaRPr lang="ru-RU"/>
          </a:p>
        </p:txBody>
      </p:sp>
    </p:spTree>
    <p:extLst>
      <p:ext uri="{BB962C8B-B14F-4D97-AF65-F5344CB8AC3E}">
        <p14:creationId xmlns:p14="http://schemas.microsoft.com/office/powerpoint/2010/main" val="406680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EA42C3A-8CEE-463A-998F-E729B82D02F9}" type="datetimeFigureOut">
              <a:rPr lang="ru-RU" smtClean="0"/>
              <a:t>22.10.2025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AF94C3-1097-4C7D-A8AC-3C792B1F7D0A}" type="slidenum">
              <a:rPr lang="ru-RU" smtClean="0"/>
              <a:t>‹#›</a:t>
            </a:fld>
            <a:endParaRPr lang="ru-RU"/>
          </a:p>
        </p:txBody>
      </p:sp>
    </p:spTree>
    <p:extLst>
      <p:ext uri="{BB962C8B-B14F-4D97-AF65-F5344CB8AC3E}">
        <p14:creationId xmlns:p14="http://schemas.microsoft.com/office/powerpoint/2010/main" val="3500224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EA42C3A-8CEE-463A-998F-E729B82D02F9}" type="datetimeFigureOut">
              <a:rPr lang="ru-RU" smtClean="0"/>
              <a:t>22.10.2025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AF94C3-1097-4C7D-A8AC-3C792B1F7D0A}" type="slidenum">
              <a:rPr lang="ru-RU" smtClean="0"/>
              <a:t>‹#›</a:t>
            </a:fld>
            <a:endParaRPr lang="ru-RU"/>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37995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EA42C3A-8CEE-463A-998F-E729B82D02F9}" type="datetimeFigureOut">
              <a:rPr lang="ru-RU" smtClean="0"/>
              <a:t>22.10.2025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AF94C3-1097-4C7D-A8AC-3C792B1F7D0A}" type="slidenum">
              <a:rPr lang="ru-RU" smtClean="0"/>
              <a:t>‹#›</a:t>
            </a:fld>
            <a:endParaRPr lang="ru-RU"/>
          </a:p>
        </p:txBody>
      </p:sp>
    </p:spTree>
    <p:extLst>
      <p:ext uri="{BB962C8B-B14F-4D97-AF65-F5344CB8AC3E}">
        <p14:creationId xmlns:p14="http://schemas.microsoft.com/office/powerpoint/2010/main" val="1723438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EA42C3A-8CEE-463A-998F-E729B82D02F9}" type="datetimeFigureOut">
              <a:rPr lang="ru-RU" smtClean="0"/>
              <a:t>22.10.2025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EAF94C3-1097-4C7D-A8AC-3C792B1F7D0A}" type="slidenum">
              <a:rPr lang="ru-RU" smtClean="0"/>
              <a:t>‹#›</a:t>
            </a:fld>
            <a:endParaRPr lang="ru-RU"/>
          </a:p>
        </p:txBody>
      </p:sp>
    </p:spTree>
    <p:extLst>
      <p:ext uri="{BB962C8B-B14F-4D97-AF65-F5344CB8AC3E}">
        <p14:creationId xmlns:p14="http://schemas.microsoft.com/office/powerpoint/2010/main" val="2944882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EA42C3A-8CEE-463A-998F-E729B82D02F9}" type="datetimeFigureOut">
              <a:rPr lang="ru-RU" smtClean="0"/>
              <a:t>22.10.2025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EAF94C3-1097-4C7D-A8AC-3C792B1F7D0A}" type="slidenum">
              <a:rPr lang="ru-RU" smtClean="0"/>
              <a:t>‹#›</a:t>
            </a:fld>
            <a:endParaRPr lang="ru-RU"/>
          </a:p>
        </p:txBody>
      </p:sp>
    </p:spTree>
    <p:extLst>
      <p:ext uri="{BB962C8B-B14F-4D97-AF65-F5344CB8AC3E}">
        <p14:creationId xmlns:p14="http://schemas.microsoft.com/office/powerpoint/2010/main" val="237769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EA42C3A-8CEE-463A-998F-E729B82D02F9}" type="datetimeFigureOut">
              <a:rPr lang="ru-RU" smtClean="0"/>
              <a:t>22.10.2025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AF94C3-1097-4C7D-A8AC-3C792B1F7D0A}" type="slidenum">
              <a:rPr lang="ru-RU" smtClean="0"/>
              <a:t>‹#›</a:t>
            </a:fld>
            <a:endParaRPr lang="ru-RU"/>
          </a:p>
        </p:txBody>
      </p:sp>
    </p:spTree>
    <p:extLst>
      <p:ext uri="{BB962C8B-B14F-4D97-AF65-F5344CB8AC3E}">
        <p14:creationId xmlns:p14="http://schemas.microsoft.com/office/powerpoint/2010/main" val="921845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EA42C3A-8CEE-463A-998F-E729B82D02F9}" type="datetimeFigureOut">
              <a:rPr lang="ru-RU" smtClean="0"/>
              <a:t>22.10.2025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AF94C3-1097-4C7D-A8AC-3C792B1F7D0A}" type="slidenum">
              <a:rPr lang="ru-RU" smtClean="0"/>
              <a:t>‹#›</a:t>
            </a:fld>
            <a:endParaRPr lang="ru-RU"/>
          </a:p>
        </p:txBody>
      </p:sp>
    </p:spTree>
    <p:extLst>
      <p:ext uri="{BB962C8B-B14F-4D97-AF65-F5344CB8AC3E}">
        <p14:creationId xmlns:p14="http://schemas.microsoft.com/office/powerpoint/2010/main" val="1642456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EA42C3A-8CEE-463A-998F-E729B82D02F9}" type="datetimeFigureOut">
              <a:rPr lang="ru-RU" smtClean="0"/>
              <a:t>22.10.2025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AF94C3-1097-4C7D-A8AC-3C792B1F7D0A}" type="slidenum">
              <a:rPr lang="ru-RU" smtClean="0"/>
              <a:t>‹#›</a:t>
            </a:fld>
            <a:endParaRPr lang="ru-RU"/>
          </a:p>
        </p:txBody>
      </p:sp>
    </p:spTree>
    <p:extLst>
      <p:ext uri="{BB962C8B-B14F-4D97-AF65-F5344CB8AC3E}">
        <p14:creationId xmlns:p14="http://schemas.microsoft.com/office/powerpoint/2010/main" val="2651406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EA42C3A-8CEE-463A-998F-E729B82D02F9}" type="datetimeFigureOut">
              <a:rPr lang="ru-RU" smtClean="0"/>
              <a:t>22.10.2025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AF94C3-1097-4C7D-A8AC-3C792B1F7D0A}" type="slidenum">
              <a:rPr lang="ru-RU" smtClean="0"/>
              <a:t>‹#›</a:t>
            </a:fld>
            <a:endParaRPr lang="ru-RU"/>
          </a:p>
        </p:txBody>
      </p:sp>
    </p:spTree>
    <p:extLst>
      <p:ext uri="{BB962C8B-B14F-4D97-AF65-F5344CB8AC3E}">
        <p14:creationId xmlns:p14="http://schemas.microsoft.com/office/powerpoint/2010/main" val="3581526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EA42C3A-8CEE-463A-998F-E729B82D02F9}" type="datetimeFigureOut">
              <a:rPr lang="ru-RU" smtClean="0"/>
              <a:t>22.10.2025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AF94C3-1097-4C7D-A8AC-3C792B1F7D0A}" type="slidenum">
              <a:rPr lang="ru-RU" smtClean="0"/>
              <a:t>‹#›</a:t>
            </a:fld>
            <a:endParaRPr lang="ru-RU"/>
          </a:p>
        </p:txBody>
      </p:sp>
    </p:spTree>
    <p:extLst>
      <p:ext uri="{BB962C8B-B14F-4D97-AF65-F5344CB8AC3E}">
        <p14:creationId xmlns:p14="http://schemas.microsoft.com/office/powerpoint/2010/main" val="1365073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685802" y="2861733"/>
            <a:ext cx="5088712"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5993969" y="2861733"/>
            <a:ext cx="5088713"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EA42C3A-8CEE-463A-998F-E729B82D02F9}" type="datetimeFigureOut">
              <a:rPr lang="ru-RU" smtClean="0"/>
              <a:t>22.10.2025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EAF94C3-1097-4C7D-A8AC-3C792B1F7D0A}" type="slidenum">
              <a:rPr lang="ru-RU" smtClean="0"/>
              <a:t>‹#›</a:t>
            </a:fld>
            <a:endParaRPr lang="ru-RU"/>
          </a:p>
        </p:txBody>
      </p:sp>
    </p:spTree>
    <p:extLst>
      <p:ext uri="{BB962C8B-B14F-4D97-AF65-F5344CB8AC3E}">
        <p14:creationId xmlns:p14="http://schemas.microsoft.com/office/powerpoint/2010/main" val="2073079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EA42C3A-8CEE-463A-998F-E729B82D02F9}" type="datetimeFigureOut">
              <a:rPr lang="ru-RU" smtClean="0"/>
              <a:t>22.10.2025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EAF94C3-1097-4C7D-A8AC-3C792B1F7D0A}" type="slidenum">
              <a:rPr lang="ru-RU" smtClean="0"/>
              <a:t>‹#›</a:t>
            </a:fld>
            <a:endParaRPr lang="ru-RU"/>
          </a:p>
        </p:txBody>
      </p:sp>
    </p:spTree>
    <p:extLst>
      <p:ext uri="{BB962C8B-B14F-4D97-AF65-F5344CB8AC3E}">
        <p14:creationId xmlns:p14="http://schemas.microsoft.com/office/powerpoint/2010/main" val="375543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42C3A-8CEE-463A-998F-E729B82D02F9}" type="datetimeFigureOut">
              <a:rPr lang="ru-RU" smtClean="0"/>
              <a:t>22.10.2025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EAF94C3-1097-4C7D-A8AC-3C792B1F7D0A}" type="slidenum">
              <a:rPr lang="ru-RU" smtClean="0"/>
              <a:t>‹#›</a:t>
            </a:fld>
            <a:endParaRPr lang="ru-RU"/>
          </a:p>
        </p:txBody>
      </p:sp>
    </p:spTree>
    <p:extLst>
      <p:ext uri="{BB962C8B-B14F-4D97-AF65-F5344CB8AC3E}">
        <p14:creationId xmlns:p14="http://schemas.microsoft.com/office/powerpoint/2010/main" val="2064175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EA42C3A-8CEE-463A-998F-E729B82D02F9}" type="datetimeFigureOut">
              <a:rPr lang="ru-RU" smtClean="0"/>
              <a:t>22.10.2025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AF94C3-1097-4C7D-A8AC-3C792B1F7D0A}" type="slidenum">
              <a:rPr lang="ru-RU" smtClean="0"/>
              <a:t>‹#›</a:t>
            </a:fld>
            <a:endParaRPr lang="ru-RU"/>
          </a:p>
        </p:txBody>
      </p:sp>
    </p:spTree>
    <p:extLst>
      <p:ext uri="{BB962C8B-B14F-4D97-AF65-F5344CB8AC3E}">
        <p14:creationId xmlns:p14="http://schemas.microsoft.com/office/powerpoint/2010/main" val="75728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EA42C3A-8CEE-463A-998F-E729B82D02F9}" type="datetimeFigureOut">
              <a:rPr lang="ru-RU" smtClean="0"/>
              <a:t>22.10.2025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AF94C3-1097-4C7D-A8AC-3C792B1F7D0A}" type="slidenum">
              <a:rPr lang="ru-RU" smtClean="0"/>
              <a:t>‹#›</a:t>
            </a:fld>
            <a:endParaRPr lang="ru-RU"/>
          </a:p>
        </p:txBody>
      </p:sp>
    </p:spTree>
    <p:extLst>
      <p:ext uri="{BB962C8B-B14F-4D97-AF65-F5344CB8AC3E}">
        <p14:creationId xmlns:p14="http://schemas.microsoft.com/office/powerpoint/2010/main" val="253025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4EA42C3A-8CEE-463A-998F-E729B82D02F9}" type="datetimeFigureOut">
              <a:rPr lang="ru-RU" smtClean="0"/>
              <a:t>22.10.2025</a:t>
            </a:fld>
            <a:endParaRPr lang="ru-RU"/>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AEAF94C3-1097-4C7D-A8AC-3C792B1F7D0A}" type="slidenum">
              <a:rPr lang="ru-RU" smtClean="0"/>
              <a:t>‹#›</a:t>
            </a:fld>
            <a:endParaRPr lang="ru-RU"/>
          </a:p>
        </p:txBody>
      </p:sp>
    </p:spTree>
    <p:extLst>
      <p:ext uri="{BB962C8B-B14F-4D97-AF65-F5344CB8AC3E}">
        <p14:creationId xmlns:p14="http://schemas.microsoft.com/office/powerpoint/2010/main" val="2577675445"/>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chart" Target="../charts/chart1.xm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2">
            <a:extLst>
              <a:ext uri="{FF2B5EF4-FFF2-40B4-BE49-F238E27FC236}">
                <a16:creationId xmlns:a16="http://schemas.microsoft.com/office/drawing/2014/main" id="{69891BC6-CC2E-4BDA-BD0B-4C29B9AD89DA}"/>
              </a:ext>
            </a:extLst>
          </p:cNvPr>
          <p:cNvGraphicFramePr>
            <a:graphicFrameLocks noGrp="1"/>
          </p:cNvGraphicFramePr>
          <p:nvPr>
            <p:extLst>
              <p:ext uri="{D42A27DB-BD31-4B8C-83A1-F6EECF244321}">
                <p14:modId xmlns:p14="http://schemas.microsoft.com/office/powerpoint/2010/main" val="3900225853"/>
              </p:ext>
            </p:extLst>
          </p:nvPr>
        </p:nvGraphicFramePr>
        <p:xfrm>
          <a:off x="49537" y="23257"/>
          <a:ext cx="12023127" cy="309399"/>
        </p:xfrm>
        <a:graphic>
          <a:graphicData uri="http://schemas.openxmlformats.org/drawingml/2006/table">
            <a:tbl>
              <a:tblPr firstRow="1" bandRow="1">
                <a:tableStyleId>{5C22544A-7EE6-4342-B048-85BDC9FD1C3A}</a:tableStyleId>
              </a:tblPr>
              <a:tblGrid>
                <a:gridCol w="12023127">
                  <a:extLst>
                    <a:ext uri="{9D8B030D-6E8A-4147-A177-3AD203B41FA5}">
                      <a16:colId xmlns:a16="http://schemas.microsoft.com/office/drawing/2014/main" val="2127054033"/>
                    </a:ext>
                  </a:extLst>
                </a:gridCol>
              </a:tblGrid>
              <a:tr h="3093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700" b="1" i="0" u="none" strike="noStrike" baseline="0" dirty="0">
                          <a:solidFill>
                            <a:schemeClr val="bg1"/>
                          </a:solidFill>
                          <a:latin typeface="Times New Roman" panose="02020603050405020304" pitchFamily="18" charset="0"/>
                          <a:cs typeface="Times New Roman" panose="02020603050405020304" pitchFamily="18" charset="0"/>
                        </a:rPr>
                        <a:t>ХАЛЫҚАРАЛЫҚ ҚАТЫСУЫМЕН ӨТЕТІН ҒЫЛЫМИ-ПРАКТИКАЛЫҚ КОНФЕРЕНЦИЯ «ПЕДИАТРИЯ ЖӘНЕ БАЛАЛАР ХИРУРГИЯСЫНЫҢ ЗАМАНАУИ МӘСЕЛЕЛЕРІ: ТӘЖІРИБЕ, ИННОВАЦИЯЛАР ЖӘНЕ ЖЕТІСТІКТЕР» ЖӘНЕ ЖАС ҒАЛЫМДАР МЕКТЕБІ «ЖАС ЗЕРТТЕУШІ: ЗАМАНАУИ ПЕДИАТРИЯ ЖӘНЕ БАЛАЛАР ХИРУРГИЯСЫН ДАМЫТУДАҒЫ СЫН-ҚАТЕРЛЕР МЕН БОЛАШАҚ МҮМКІНДІКТЕР»</a:t>
                      </a:r>
                    </a:p>
                  </a:txBody>
                  <a:tcPr/>
                </a:tc>
                <a:extLst>
                  <a:ext uri="{0D108BD9-81ED-4DB2-BD59-A6C34878D82A}">
                    <a16:rowId xmlns:a16="http://schemas.microsoft.com/office/drawing/2014/main" val="3819397473"/>
                  </a:ext>
                </a:extLst>
              </a:tr>
            </a:tbl>
          </a:graphicData>
        </a:graphic>
      </p:graphicFrame>
      <p:sp>
        <p:nvSpPr>
          <p:cNvPr id="5" name="TextBox 4"/>
          <p:cNvSpPr txBox="1"/>
          <p:nvPr/>
        </p:nvSpPr>
        <p:spPr>
          <a:xfrm>
            <a:off x="2581342" y="335082"/>
            <a:ext cx="7337603" cy="407804"/>
          </a:xfrm>
          <a:prstGeom prst="rect">
            <a:avLst/>
          </a:prstGeom>
          <a:noFill/>
        </p:spPr>
        <p:txBody>
          <a:bodyPr wrap="square" rtlCol="0" anchor="ctr">
            <a:spAutoFit/>
          </a:bodyPr>
          <a:lstStyle/>
          <a:p>
            <a:pPr algn="ctr"/>
            <a:r>
              <a:rPr lang="kk-KZ" altLang="ru-RU" sz="1000" b="1" dirty="0">
                <a:latin typeface="Times New Roman" panose="02020603050405020304" pitchFamily="18" charset="0"/>
                <a:ea typeface="Times New Roman" panose="02020603050405020304" pitchFamily="18" charset="0"/>
                <a:cs typeface="Times New Roman" panose="02020603050405020304" pitchFamily="18" charset="0"/>
              </a:rPr>
              <a:t>ПЕДИАТРИЯ ЖӘНЕ БАЛАЛАР ХИРУРГИЯ ҒЫЛЫМИ ОРТАЛЫҒЫ АҚ</a:t>
            </a:r>
          </a:p>
          <a:p>
            <a:pPr algn="ctr"/>
            <a:r>
              <a:rPr lang="ru-RU" sz="1050" dirty="0">
                <a:latin typeface="Times New Roman" panose="02020603050405020304" pitchFamily="18" charset="0"/>
                <a:cs typeface="Times New Roman" panose="02020603050405020304" pitchFamily="18" charset="0"/>
              </a:rPr>
              <a:t>Балтабай О.С. Ахтаров К.М.</a:t>
            </a:r>
          </a:p>
        </p:txBody>
      </p:sp>
      <p:pic>
        <p:nvPicPr>
          <p:cNvPr id="7" name="Picture 6"/>
          <p:cNvPicPr>
            <a:picLocks noChangeAspect="1" noChangeArrowheads="1"/>
          </p:cNvPicPr>
          <p:nvPr/>
        </p:nvPicPr>
        <p:blipFill>
          <a:blip r:embed="rId2" cstate="print"/>
          <a:srcRect/>
          <a:stretch>
            <a:fillRect/>
          </a:stretch>
        </p:blipFill>
        <p:spPr bwMode="auto">
          <a:xfrm>
            <a:off x="11272054" y="377252"/>
            <a:ext cx="795620" cy="756081"/>
          </a:xfrm>
          <a:prstGeom prst="rect">
            <a:avLst/>
          </a:prstGeom>
          <a:noFill/>
          <a:ln w="9525">
            <a:noFill/>
            <a:miter lim="800000"/>
            <a:headEnd/>
            <a:tailEnd/>
          </a:ln>
        </p:spPr>
      </p:pic>
      <p:graphicFrame>
        <p:nvGraphicFramePr>
          <p:cNvPr id="8" name="Таблица 7"/>
          <p:cNvGraphicFramePr>
            <a:graphicFrameLocks noGrp="1"/>
          </p:cNvGraphicFramePr>
          <p:nvPr>
            <p:extLst>
              <p:ext uri="{D42A27DB-BD31-4B8C-83A1-F6EECF244321}">
                <p14:modId xmlns:p14="http://schemas.microsoft.com/office/powerpoint/2010/main" val="2802367635"/>
              </p:ext>
            </p:extLst>
          </p:nvPr>
        </p:nvGraphicFramePr>
        <p:xfrm>
          <a:off x="40763" y="1052038"/>
          <a:ext cx="3629204" cy="1905530"/>
        </p:xfrm>
        <a:graphic>
          <a:graphicData uri="http://schemas.openxmlformats.org/drawingml/2006/table">
            <a:tbl>
              <a:tblPr firstRow="1" bandRow="1">
                <a:tableStyleId>{5C22544A-7EE6-4342-B048-85BDC9FD1C3A}</a:tableStyleId>
              </a:tblPr>
              <a:tblGrid>
                <a:gridCol w="3629204">
                  <a:extLst>
                    <a:ext uri="{9D8B030D-6E8A-4147-A177-3AD203B41FA5}">
                      <a16:colId xmlns:a16="http://schemas.microsoft.com/office/drawing/2014/main" val="2298547275"/>
                    </a:ext>
                  </a:extLst>
                </a:gridCol>
              </a:tblGrid>
              <a:tr h="244814">
                <a:tc>
                  <a:txBody>
                    <a:bodyPr/>
                    <a:lstStyle/>
                    <a:p>
                      <a:pPr algn="ctr"/>
                      <a:r>
                        <a:rPr lang="kk-KZ" sz="1200" dirty="0">
                          <a:latin typeface="Times New Roman" panose="02020603050405020304" pitchFamily="18" charset="0"/>
                          <a:cs typeface="Times New Roman" panose="02020603050405020304" pitchFamily="18" charset="0"/>
                        </a:rPr>
                        <a:t>АНЫҚТАМАСЫ</a:t>
                      </a:r>
                      <a:endParaRPr lang="ru-RU"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40061965"/>
                  </a:ext>
                </a:extLst>
              </a:tr>
              <a:tr h="163121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ru-RU" sz="1000" dirty="0">
                          <a:latin typeface="Times New Roman" panose="02020603050405020304" pitchFamily="18" charset="0"/>
                          <a:cs typeface="Times New Roman" panose="02020603050405020304" pitchFamily="18" charset="0"/>
                        </a:rPr>
                        <a:t>Аноректальды аймақтың туа біткен даму ақауы, мұнда тік ішек пен қынаптың кіреберісі (кейбір жағдайларда қынап қуысы) арасында патологиялық байланыс болады, бірақ анус қалыпты түрде қалыптасқан. Бұл жағдай хирургиялық түзетуді талап етеді. Жыланкөздің алғашқы белгілері балалардың төрттен бірінде туылғаннан кейін бірден анықталады, ал қалғандарында – өмірінің 2-3 айында байқалады. Әдеби деректерге сәйкес, бұл ақаудың жиілігі статистикалық түрде әрбір 500-ден 5000-ға дейінгі жаңа туған нәрестеге бір жағдайдан келеді [А.И. Ленюшкин, 2009 ж.].</a:t>
                      </a:r>
                      <a:r>
                        <a:rPr lang="kk-KZ" sz="1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sz="1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81672509"/>
                  </a:ext>
                </a:extLst>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3253471397"/>
              </p:ext>
            </p:extLst>
          </p:nvPr>
        </p:nvGraphicFramePr>
        <p:xfrm>
          <a:off x="50497" y="3004201"/>
          <a:ext cx="3619469" cy="859091"/>
        </p:xfrm>
        <a:graphic>
          <a:graphicData uri="http://schemas.openxmlformats.org/drawingml/2006/table">
            <a:tbl>
              <a:tblPr firstRow="1" bandRow="1">
                <a:tableStyleId>{5C22544A-7EE6-4342-B048-85BDC9FD1C3A}</a:tableStyleId>
              </a:tblPr>
              <a:tblGrid>
                <a:gridCol w="3619469">
                  <a:extLst>
                    <a:ext uri="{9D8B030D-6E8A-4147-A177-3AD203B41FA5}">
                      <a16:colId xmlns:a16="http://schemas.microsoft.com/office/drawing/2014/main" val="333222483"/>
                    </a:ext>
                  </a:extLst>
                </a:gridCol>
              </a:tblGrid>
              <a:tr h="228823">
                <a:tc>
                  <a:txBody>
                    <a:bodyPr/>
                    <a:lstStyle/>
                    <a:p>
                      <a:pPr algn="ctr"/>
                      <a:r>
                        <a:rPr lang="ru-RU" sz="1200" b="1" dirty="0">
                          <a:solidFill>
                            <a:schemeClr val="bg1"/>
                          </a:solidFill>
                          <a:latin typeface="Times New Roman" panose="02020603050405020304" pitchFamily="18" charset="0"/>
                          <a:cs typeface="Times New Roman" panose="02020603050405020304" pitchFamily="18" charset="0"/>
                        </a:rPr>
                        <a:t>НЕГІЗГІ ШАҒЫМДАРЫ:</a:t>
                      </a:r>
                      <a:r>
                        <a:rPr lang="ru-RU" sz="1200" dirty="0">
                          <a:solidFill>
                            <a:schemeClr val="bg1"/>
                          </a:solidFill>
                          <a:latin typeface="Times New Roman" panose="02020603050405020304" pitchFamily="18" charset="0"/>
                          <a:cs typeface="Times New Roman" panose="02020603050405020304" pitchFamily="18" charset="0"/>
                        </a:rPr>
                        <a:t> </a:t>
                      </a:r>
                      <a:endParaRPr lang="ru-RU" dirty="0">
                        <a:solidFill>
                          <a:schemeClr val="bg1"/>
                        </a:solidFill>
                      </a:endParaRPr>
                    </a:p>
                  </a:txBody>
                  <a:tcPr/>
                </a:tc>
                <a:extLst>
                  <a:ext uri="{0D108BD9-81ED-4DB2-BD59-A6C34878D82A}">
                    <a16:rowId xmlns:a16="http://schemas.microsoft.com/office/drawing/2014/main" val="1992249477"/>
                  </a:ext>
                </a:extLst>
              </a:tr>
              <a:tr h="584771">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ru-RU" sz="1000" dirty="0">
                          <a:solidFill>
                            <a:schemeClr val="tx1"/>
                          </a:solidFill>
                          <a:latin typeface="Times New Roman" panose="02020603050405020304" pitchFamily="18" charset="0"/>
                          <a:cs typeface="Times New Roman" panose="02020603050405020304" pitchFamily="18" charset="0"/>
                        </a:rPr>
                        <a:t>Нәжістің жыныс саңылауы арқылы шығуы, көбінесе қынап кіреберісі аймағында тіндердің іріңдеуі байқалады. Әдетте, жыланкөздің диаметрі 0,5 см-</a:t>
                      </a:r>
                      <a:r>
                        <a:rPr lang="ru-RU" sz="1000" dirty="0" err="1">
                          <a:solidFill>
                            <a:schemeClr val="tx1"/>
                          </a:solidFill>
                          <a:latin typeface="Times New Roman" panose="02020603050405020304" pitchFamily="18" charset="0"/>
                          <a:cs typeface="Times New Roman" panose="02020603050405020304" pitchFamily="18" charset="0"/>
                        </a:rPr>
                        <a:t>ден</a:t>
                      </a:r>
                      <a:r>
                        <a:rPr lang="ru-RU" sz="1000" dirty="0">
                          <a:solidFill>
                            <a:schemeClr val="tx1"/>
                          </a:solidFill>
                          <a:latin typeface="Times New Roman" panose="02020603050405020304" pitchFamily="18" charset="0"/>
                          <a:cs typeface="Times New Roman" panose="02020603050405020304" pitchFamily="18" charset="0"/>
                        </a:rPr>
                        <a:t> 1,5 см-</a:t>
                      </a:r>
                      <a:r>
                        <a:rPr lang="ru-RU" sz="1000" dirty="0" err="1">
                          <a:solidFill>
                            <a:schemeClr val="tx1"/>
                          </a:solidFill>
                          <a:latin typeface="Times New Roman" panose="02020603050405020304" pitchFamily="18" charset="0"/>
                          <a:cs typeface="Times New Roman" panose="02020603050405020304" pitchFamily="18" charset="0"/>
                        </a:rPr>
                        <a:t>ге</a:t>
                      </a:r>
                      <a:r>
                        <a:rPr lang="ru-RU" sz="1000" dirty="0">
                          <a:solidFill>
                            <a:schemeClr val="tx1"/>
                          </a:solidFill>
                          <a:latin typeface="Times New Roman" panose="02020603050405020304" pitchFamily="18" charset="0"/>
                          <a:cs typeface="Times New Roman" panose="02020603050405020304" pitchFamily="18" charset="0"/>
                        </a:rPr>
                        <a:t> дейін өзгереді.</a:t>
                      </a:r>
                    </a:p>
                  </a:txBody>
                  <a:tcPr/>
                </a:tc>
                <a:extLst>
                  <a:ext uri="{0D108BD9-81ED-4DB2-BD59-A6C34878D82A}">
                    <a16:rowId xmlns:a16="http://schemas.microsoft.com/office/drawing/2014/main" val="2749893798"/>
                  </a:ext>
                </a:extLst>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859811138"/>
              </p:ext>
            </p:extLst>
          </p:nvPr>
        </p:nvGraphicFramePr>
        <p:xfrm>
          <a:off x="50497" y="3914668"/>
          <a:ext cx="3619469" cy="2826699"/>
        </p:xfrm>
        <a:graphic>
          <a:graphicData uri="http://schemas.openxmlformats.org/drawingml/2006/table">
            <a:tbl>
              <a:tblPr firstRow="1" bandRow="1">
                <a:tableStyleId>{5C22544A-7EE6-4342-B048-85BDC9FD1C3A}</a:tableStyleId>
              </a:tblPr>
              <a:tblGrid>
                <a:gridCol w="3619469">
                  <a:extLst>
                    <a:ext uri="{9D8B030D-6E8A-4147-A177-3AD203B41FA5}">
                      <a16:colId xmlns:a16="http://schemas.microsoft.com/office/drawing/2014/main" val="73593010"/>
                    </a:ext>
                  </a:extLst>
                </a:gridCol>
              </a:tblGrid>
              <a:tr h="386434">
                <a:tc>
                  <a:txBody>
                    <a:bodyPr/>
                    <a:lstStyle/>
                    <a:p>
                      <a:pPr algn="ctr"/>
                      <a:r>
                        <a:rPr lang="kk-KZ" sz="1200" dirty="0">
                          <a:latin typeface="Times New Roman" panose="02020603050405020304" pitchFamily="18" charset="0"/>
                          <a:cs typeface="Times New Roman" panose="02020603050405020304" pitchFamily="18" charset="0"/>
                        </a:rPr>
                        <a:t>ДИАГНОСТИКА</a:t>
                      </a:r>
                      <a:endParaRPr lang="ru-RU"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92269288"/>
                  </a:ext>
                </a:extLst>
              </a:tr>
              <a:tr h="2440265">
                <a:tc>
                  <a:txBody>
                    <a:bodyPr/>
                    <a:lstStyle/>
                    <a:p>
                      <a:endParaRPr lang="ru-RU" dirty="0"/>
                    </a:p>
                  </a:txBody>
                  <a:tcPr/>
                </a:tc>
                <a:extLst>
                  <a:ext uri="{0D108BD9-81ED-4DB2-BD59-A6C34878D82A}">
                    <a16:rowId xmlns:a16="http://schemas.microsoft.com/office/drawing/2014/main" val="1700057066"/>
                  </a:ext>
                </a:extLst>
              </a:tr>
            </a:tbl>
          </a:graphicData>
        </a:graphic>
      </p:graphicFrame>
      <p:grpSp>
        <p:nvGrpSpPr>
          <p:cNvPr id="11" name="Группа 10">
            <a:extLst>
              <a:ext uri="{FF2B5EF4-FFF2-40B4-BE49-F238E27FC236}">
                <a16:creationId xmlns:a16="http://schemas.microsoft.com/office/drawing/2014/main" id="{5EF274FD-776C-4001-99E9-931722406DB8}"/>
              </a:ext>
            </a:extLst>
          </p:cNvPr>
          <p:cNvGrpSpPr/>
          <p:nvPr/>
        </p:nvGrpSpPr>
        <p:grpSpPr>
          <a:xfrm>
            <a:off x="-17271" y="4310517"/>
            <a:ext cx="1790244" cy="2308456"/>
            <a:chOff x="-29147" y="1004485"/>
            <a:chExt cx="2238095" cy="2090125"/>
          </a:xfrm>
        </p:grpSpPr>
        <p:pic>
          <p:nvPicPr>
            <p:cNvPr id="12" name="Picture 6">
              <a:extLst>
                <a:ext uri="{FF2B5EF4-FFF2-40B4-BE49-F238E27FC236}">
                  <a16:creationId xmlns:a16="http://schemas.microsoft.com/office/drawing/2014/main" id="{C785B8EF-067D-4FFB-9246-19AEB03DB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4" y="1004485"/>
              <a:ext cx="2154574" cy="2090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B34E466D-47A9-4D3F-882D-4FB6E4B14C7C}"/>
                </a:ext>
              </a:extLst>
            </p:cNvPr>
            <p:cNvSpPr txBox="1"/>
            <p:nvPr/>
          </p:nvSpPr>
          <p:spPr>
            <a:xfrm>
              <a:off x="1122187" y="1421496"/>
              <a:ext cx="1086761" cy="256870"/>
            </a:xfrm>
            <a:prstGeom prst="rect">
              <a:avLst/>
            </a:prstGeom>
            <a:noFill/>
          </p:spPr>
          <p:txBody>
            <a:bodyPr wrap="square">
              <a:spAutoFit/>
            </a:bodyPr>
            <a:lstStyle/>
            <a:p>
              <a:pPr fontAlgn="base"/>
              <a:r>
                <a:rPr lang="ru-RU" sz="800" b="1" dirty="0">
                  <a:solidFill>
                    <a:srgbClr val="000000"/>
                  </a:solidFill>
                  <a:highlight>
                    <a:srgbClr val="C0C0C0"/>
                  </a:highlight>
                  <a:latin typeface="Times New Roman"/>
                </a:rPr>
                <a:t>ЖЫЛАНКӨЗ</a:t>
              </a:r>
            </a:p>
          </p:txBody>
        </p:sp>
        <p:cxnSp>
          <p:nvCxnSpPr>
            <p:cNvPr id="14" name="Прямая со стрелкой 13">
              <a:extLst>
                <a:ext uri="{FF2B5EF4-FFF2-40B4-BE49-F238E27FC236}">
                  <a16:creationId xmlns:a16="http://schemas.microsoft.com/office/drawing/2014/main" id="{5ABD44AD-4C34-40AA-B6B6-ADCDDD1D68B7}"/>
                </a:ext>
              </a:extLst>
            </p:cNvPr>
            <p:cNvCxnSpPr>
              <a:cxnSpLocks/>
            </p:cNvCxnSpPr>
            <p:nvPr/>
          </p:nvCxnSpPr>
          <p:spPr>
            <a:xfrm flipH="1">
              <a:off x="1299061" y="1684784"/>
              <a:ext cx="359728" cy="710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76AE69E-7AD6-4886-B72F-A00AEC83E776}"/>
                </a:ext>
              </a:extLst>
            </p:cNvPr>
            <p:cNvSpPr txBox="1"/>
            <p:nvPr/>
          </p:nvSpPr>
          <p:spPr>
            <a:xfrm>
              <a:off x="-29147" y="2617565"/>
              <a:ext cx="679937" cy="362268"/>
            </a:xfrm>
            <a:prstGeom prst="rect">
              <a:avLst/>
            </a:prstGeom>
            <a:noFill/>
          </p:spPr>
          <p:txBody>
            <a:bodyPr wrap="square">
              <a:spAutoFit/>
            </a:bodyPr>
            <a:lstStyle/>
            <a:p>
              <a:pPr fontAlgn="base"/>
              <a:r>
                <a:rPr lang="ru-RU" sz="1000" b="1" dirty="0">
                  <a:solidFill>
                    <a:srgbClr val="000000"/>
                  </a:solidFill>
                  <a:highlight>
                    <a:srgbClr val="C0C0C0"/>
                  </a:highlight>
                  <a:latin typeface="Times New Roman"/>
                </a:rPr>
                <a:t>Тік ішек</a:t>
              </a:r>
            </a:p>
          </p:txBody>
        </p:sp>
        <p:cxnSp>
          <p:nvCxnSpPr>
            <p:cNvPr id="16" name="Прямая со стрелкой 15">
              <a:extLst>
                <a:ext uri="{FF2B5EF4-FFF2-40B4-BE49-F238E27FC236}">
                  <a16:creationId xmlns:a16="http://schemas.microsoft.com/office/drawing/2014/main" id="{25C3AFFB-AAE3-44CE-AA27-2A6B608FCCFF}"/>
                </a:ext>
              </a:extLst>
            </p:cNvPr>
            <p:cNvCxnSpPr>
              <a:cxnSpLocks/>
            </p:cNvCxnSpPr>
            <p:nvPr/>
          </p:nvCxnSpPr>
          <p:spPr>
            <a:xfrm flipV="1">
              <a:off x="473685" y="2309883"/>
              <a:ext cx="282878" cy="297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7" name="Picture 5">
            <a:extLst>
              <a:ext uri="{FF2B5EF4-FFF2-40B4-BE49-F238E27FC236}">
                <a16:creationId xmlns:a16="http://schemas.microsoft.com/office/drawing/2014/main" id="{7BBCFB6E-A352-4FEF-BC18-9B9220D63E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2136" y="4317326"/>
            <a:ext cx="1883082" cy="23084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a:extLst>
              <a:ext uri="{FF2B5EF4-FFF2-40B4-BE49-F238E27FC236}">
                <a16:creationId xmlns:a16="http://schemas.microsoft.com/office/drawing/2014/main" id="{8D8DE5E8-E531-4B99-B20D-7E0E93190D10}"/>
              </a:ext>
            </a:extLst>
          </p:cNvPr>
          <p:cNvSpPr txBox="1"/>
          <p:nvPr/>
        </p:nvSpPr>
        <p:spPr>
          <a:xfrm>
            <a:off x="1768362" y="4310517"/>
            <a:ext cx="1074919" cy="430887"/>
          </a:xfrm>
          <a:prstGeom prst="rect">
            <a:avLst/>
          </a:prstGeom>
          <a:noFill/>
        </p:spPr>
        <p:txBody>
          <a:bodyPr wrap="square">
            <a:spAutoFit/>
          </a:bodyPr>
          <a:lstStyle/>
          <a:p>
            <a:r>
              <a:rPr lang="kk-KZ" sz="1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Зонд арқылы тексеру әдісі</a:t>
            </a:r>
            <a:endParaRPr lang="ru-RU" sz="1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B34E466D-47A9-4D3F-882D-4FB6E4B14C7C}"/>
              </a:ext>
            </a:extLst>
          </p:cNvPr>
          <p:cNvSpPr txBox="1"/>
          <p:nvPr/>
        </p:nvSpPr>
        <p:spPr>
          <a:xfrm>
            <a:off x="-31838" y="4292156"/>
            <a:ext cx="1800200" cy="400110"/>
          </a:xfrm>
          <a:prstGeom prst="rect">
            <a:avLst/>
          </a:prstGeom>
          <a:noFill/>
        </p:spPr>
        <p:txBody>
          <a:bodyPr wrap="square">
            <a:spAutoFit/>
          </a:bodyPr>
          <a:lstStyle/>
          <a:p>
            <a:pPr algn="ctr" fontAlgn="base"/>
            <a:r>
              <a:rPr lang="en-US" sz="1000" b="1" dirty="0" err="1">
                <a:solidFill>
                  <a:srgbClr val="000000"/>
                </a:solidFill>
                <a:highlight>
                  <a:srgbClr val="C0C0C0"/>
                </a:highlight>
                <a:latin typeface="Times New Roman"/>
              </a:rPr>
              <a:t>Tsushida</a:t>
            </a:r>
            <a:r>
              <a:rPr lang="en-US" sz="1000" b="1" dirty="0">
                <a:solidFill>
                  <a:srgbClr val="000000"/>
                </a:solidFill>
                <a:highlight>
                  <a:srgbClr val="C0C0C0"/>
                </a:highlight>
                <a:latin typeface="Times New Roman"/>
              </a:rPr>
              <a:t> </a:t>
            </a:r>
            <a:r>
              <a:rPr lang="kk-KZ" sz="1000" b="1" dirty="0">
                <a:solidFill>
                  <a:srgbClr val="000000"/>
                </a:solidFill>
                <a:highlight>
                  <a:srgbClr val="C0C0C0"/>
                </a:highlight>
                <a:latin typeface="Times New Roman"/>
              </a:rPr>
              <a:t>әдісі бойынша баллонды проктография</a:t>
            </a:r>
            <a:endParaRPr lang="ru-RU" sz="1000" b="1" dirty="0">
              <a:solidFill>
                <a:srgbClr val="000000"/>
              </a:solidFill>
              <a:highlight>
                <a:srgbClr val="C0C0C0"/>
              </a:highlight>
              <a:latin typeface="Times New Roman"/>
            </a:endParaRPr>
          </a:p>
        </p:txBody>
      </p:sp>
      <p:graphicFrame>
        <p:nvGraphicFramePr>
          <p:cNvPr id="25" name="Таблица 24"/>
          <p:cNvGraphicFramePr>
            <a:graphicFrameLocks noGrp="1"/>
          </p:cNvGraphicFramePr>
          <p:nvPr>
            <p:extLst>
              <p:ext uri="{D42A27DB-BD31-4B8C-83A1-F6EECF244321}">
                <p14:modId xmlns:p14="http://schemas.microsoft.com/office/powerpoint/2010/main" val="2168846159"/>
              </p:ext>
            </p:extLst>
          </p:nvPr>
        </p:nvGraphicFramePr>
        <p:xfrm>
          <a:off x="3736775" y="1062301"/>
          <a:ext cx="2431233" cy="5679066"/>
        </p:xfrm>
        <a:graphic>
          <a:graphicData uri="http://schemas.openxmlformats.org/drawingml/2006/table">
            <a:tbl>
              <a:tblPr firstRow="1" bandRow="1">
                <a:tableStyleId>{5C22544A-7EE6-4342-B048-85BDC9FD1C3A}</a:tableStyleId>
              </a:tblPr>
              <a:tblGrid>
                <a:gridCol w="2431233">
                  <a:extLst>
                    <a:ext uri="{9D8B030D-6E8A-4147-A177-3AD203B41FA5}">
                      <a16:colId xmlns:a16="http://schemas.microsoft.com/office/drawing/2014/main" val="1551991560"/>
                    </a:ext>
                  </a:extLst>
                </a:gridCol>
              </a:tblGrid>
              <a:tr h="64815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200" b="1" dirty="0">
                          <a:solidFill>
                            <a:schemeClr val="bg1"/>
                          </a:solidFill>
                          <a:latin typeface="Times New Roman" panose="02020603050405020304" pitchFamily="18" charset="0"/>
                          <a:cs typeface="Times New Roman" panose="02020603050405020304" pitchFamily="18" charset="0"/>
                        </a:rPr>
                        <a:t>ӨЗІМІЗДІҢ КЛИНИКАЛЫҚ БАҚЫЛАУЫМЫЗДЫ ҰСЫНАМЫЗ</a:t>
                      </a:r>
                      <a:endParaRPr lang="ru-RU" sz="1100" b="1" dirty="0">
                        <a:solidFill>
                          <a:schemeClr val="bg1"/>
                        </a:solidFill>
                        <a:latin typeface="Times New Roman" pitchFamily="18" charset="0"/>
                        <a:cs typeface="Times New Roman" pitchFamily="18" charset="0"/>
                      </a:endParaRPr>
                    </a:p>
                  </a:txBody>
                  <a:tcPr/>
                </a:tc>
                <a:extLst>
                  <a:ext uri="{0D108BD9-81ED-4DB2-BD59-A6C34878D82A}">
                    <a16:rowId xmlns:a16="http://schemas.microsoft.com/office/drawing/2014/main" val="2314850247"/>
                  </a:ext>
                </a:extLst>
              </a:tr>
              <a:tr h="5030912">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ru-RU" sz="1000" b="1" dirty="0">
                          <a:latin typeface="Times New Roman" panose="02020603050405020304" pitchFamily="18" charset="0"/>
                          <a:cs typeface="Times New Roman" panose="02020603050405020304" pitchFamily="18" charset="0"/>
                        </a:rPr>
                        <a:t>Науқас </a:t>
                      </a:r>
                      <a:r>
                        <a:rPr lang="en-US" sz="1000" b="1" dirty="0">
                          <a:latin typeface="Times New Roman" panose="02020603050405020304" pitchFamily="18" charset="0"/>
                          <a:cs typeface="Times New Roman" panose="02020603050405020304" pitchFamily="18" charset="0"/>
                        </a:rPr>
                        <a:t>N, 3 </a:t>
                      </a:r>
                      <a:r>
                        <a:rPr lang="ru-RU" sz="1000" b="1" dirty="0">
                          <a:latin typeface="Times New Roman" panose="02020603050405020304" pitchFamily="18" charset="0"/>
                          <a:cs typeface="Times New Roman" panose="02020603050405020304" pitchFamily="18" charset="0"/>
                        </a:rPr>
                        <a:t>жаста, НЦПиДХ хирургия бөлімшесіне келесі шағымдармен түсті: нәжістің қынап кіреберісіндегі жыланкөз арқылы бөлінуі.</a:t>
                      </a:r>
                      <a:r>
                        <a:rPr lang="ru-RU" sz="1000" b="1" baseline="0" dirty="0">
                          <a:latin typeface="Times New Roman" panose="02020603050405020304" pitchFamily="18" charset="0"/>
                          <a:cs typeface="Times New Roman" panose="02020603050405020304" pitchFamily="18" charset="0"/>
                        </a:rPr>
                        <a:t> </a:t>
                      </a:r>
                      <a:r>
                        <a:rPr lang="ru-RU" sz="1000" b="1" dirty="0">
                          <a:latin typeface="Times New Roman" panose="02020603050405020304" pitchFamily="18" charset="0"/>
                          <a:cs typeface="Times New Roman" panose="02020603050405020304" pitchFamily="18" charset="0"/>
                        </a:rPr>
                        <a:t>Аурудың анамнезінен:</a:t>
                      </a:r>
                      <a:r>
                        <a:rPr lang="ru-RU" sz="1000" dirty="0">
                          <a:latin typeface="Times New Roman" panose="02020603050405020304" pitchFamily="18" charset="0"/>
                          <a:cs typeface="Times New Roman" panose="02020603050405020304" pitchFamily="18" charset="0"/>
                        </a:rPr>
                        <a:t> патология – туа біткен. Өмірінің 20-күні жыланкөз</a:t>
                      </a:r>
                      <a:r>
                        <a:rPr lang="ru-RU" sz="1000" b="1" dirty="0">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арқылы нәжістің бөлінуі байқала бастады. Шамамен бір ай бұрын ЖРВИ кезінде балада қынаптан қан және </a:t>
                      </a:r>
                      <a:r>
                        <a:rPr lang="ru-RU" sz="1000" dirty="0" err="1">
                          <a:latin typeface="Times New Roman" panose="02020603050405020304" pitchFamily="18" charset="0"/>
                          <a:cs typeface="Times New Roman" panose="02020603050405020304" pitchFamily="18" charset="0"/>
                        </a:rPr>
                        <a:t>шырыш</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аралас</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бөлінді</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байқалды</a:t>
                      </a:r>
                      <a:r>
                        <a:rPr lang="ru-RU" sz="1000" dirty="0">
                          <a:latin typeface="Times New Roman" panose="02020603050405020304" pitchFamily="18" charset="0"/>
                          <a:cs typeface="Times New Roman" panose="02020603050405020304" pitchFamily="18" charset="0"/>
                        </a:rPr>
                        <a:t>. Бала НЦПиДХ </a:t>
                      </a:r>
                      <a:r>
                        <a:rPr lang="ru-RU" sz="1000" dirty="0" err="1">
                          <a:latin typeface="Times New Roman" panose="02020603050405020304" pitchFamily="18" charset="0"/>
                          <a:cs typeface="Times New Roman" panose="02020603050405020304" pitchFamily="18" charset="0"/>
                        </a:rPr>
                        <a:t>балалар</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колопроктологының</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қабылдауында</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болып</a:t>
                      </a:r>
                      <a:r>
                        <a:rPr lang="ru-RU" sz="1000" dirty="0">
                          <a:latin typeface="Times New Roman" panose="02020603050405020304" pitchFamily="18" charset="0"/>
                          <a:cs typeface="Times New Roman" panose="02020603050405020304" pitchFamily="18" charset="0"/>
                        </a:rPr>
                        <a:t>, келесі диагноз </a:t>
                      </a:r>
                      <a:r>
                        <a:rPr lang="ru-RU" sz="1000" dirty="0" err="1">
                          <a:latin typeface="Times New Roman" panose="02020603050405020304" pitchFamily="18" charset="0"/>
                          <a:cs typeface="Times New Roman" panose="02020603050405020304" pitchFamily="18" charset="0"/>
                        </a:rPr>
                        <a:t>қойылды</a:t>
                      </a:r>
                      <a:r>
                        <a:rPr lang="ru-RU" sz="1000" dirty="0">
                          <a:latin typeface="Times New Roman" panose="02020603050405020304" pitchFamily="18" charset="0"/>
                          <a:cs typeface="Times New Roman" panose="02020603050405020304" pitchFamily="18" charset="0"/>
                        </a:rPr>
                        <a:t>:</a:t>
                      </a:r>
                      <a:r>
                        <a:rPr lang="ru-RU" sz="1000" baseline="0" dirty="0">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«Аноректальды аймақтың туа біткен даму ақауы. Қалыпты қалыптасқан </a:t>
                      </a:r>
                      <a:r>
                        <a:rPr lang="ru-RU" sz="1000" dirty="0" err="1">
                          <a:latin typeface="Times New Roman" panose="02020603050405020304" pitchFamily="18" charset="0"/>
                          <a:cs typeface="Times New Roman" panose="02020603050405020304" pitchFamily="18" charset="0"/>
                        </a:rPr>
                        <a:t>анустың</a:t>
                      </a:r>
                      <a:r>
                        <a:rPr lang="ru-RU" sz="1000" baseline="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ректовестибулярлық</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жыланкөзі</a:t>
                      </a:r>
                      <a:r>
                        <a:rPr lang="ru-RU" sz="1000" dirty="0">
                          <a:latin typeface="Times New Roman" panose="02020603050405020304" pitchFamily="18" charset="0"/>
                          <a:cs typeface="Times New Roman" panose="02020603050405020304" pitchFamily="18" charset="0"/>
                        </a:rPr>
                        <a:t>».</a:t>
                      </a:r>
                      <a:r>
                        <a:rPr lang="ru-RU" sz="1000" baseline="0" dirty="0">
                          <a:latin typeface="Times New Roman" panose="02020603050405020304" pitchFamily="18" charset="0"/>
                          <a:cs typeface="Times New Roman" panose="02020603050405020304" pitchFamily="18" charset="0"/>
                        </a:rPr>
                        <a:t> </a:t>
                      </a:r>
                      <a:r>
                        <a:rPr lang="ru-RU" sz="1000" b="1" dirty="0" err="1">
                          <a:latin typeface="Times New Roman" panose="02020603050405020304" pitchFamily="18" charset="0"/>
                          <a:cs typeface="Times New Roman" panose="02020603050405020304" pitchFamily="18" charset="0"/>
                        </a:rPr>
                        <a:t>Зертханалық</a:t>
                      </a:r>
                      <a:r>
                        <a:rPr lang="ru-RU" sz="1000" b="1" dirty="0">
                          <a:latin typeface="Times New Roman" panose="02020603050405020304" pitchFamily="18" charset="0"/>
                          <a:cs typeface="Times New Roman" panose="02020603050405020304" pitchFamily="18" charset="0"/>
                        </a:rPr>
                        <a:t> </a:t>
                      </a:r>
                      <a:r>
                        <a:rPr lang="ru-RU" sz="1000" b="1" dirty="0" err="1">
                          <a:latin typeface="Times New Roman" panose="02020603050405020304" pitchFamily="18" charset="0"/>
                          <a:cs typeface="Times New Roman" panose="02020603050405020304" pitchFamily="18" charset="0"/>
                        </a:rPr>
                        <a:t>мәліметтер</a:t>
                      </a:r>
                      <a:r>
                        <a:rPr lang="ru-RU" sz="1000" b="1" dirty="0">
                          <a:latin typeface="Times New Roman" panose="02020603050405020304" pitchFamily="18" charset="0"/>
                          <a:cs typeface="Times New Roman" panose="02020603050405020304" pitchFamily="18" charset="0"/>
                        </a:rPr>
                        <a:t>:</a:t>
                      </a:r>
                      <a:r>
                        <a:rPr lang="ru-RU" sz="1000" b="1" baseline="0" dirty="0">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ЖҚА (</a:t>
                      </a:r>
                      <a:r>
                        <a:rPr lang="ru-RU" sz="1000" dirty="0" err="1">
                          <a:latin typeface="Times New Roman" panose="02020603050405020304" pitchFamily="18" charset="0"/>
                          <a:cs typeface="Times New Roman" panose="02020603050405020304" pitchFamily="18" charset="0"/>
                        </a:rPr>
                        <a:t>жалпы</a:t>
                      </a:r>
                      <a:r>
                        <a:rPr lang="ru-RU" sz="1000" dirty="0">
                          <a:latin typeface="Times New Roman" panose="02020603050405020304" pitchFamily="18" charset="0"/>
                          <a:cs typeface="Times New Roman" panose="02020603050405020304" pitchFamily="18" charset="0"/>
                        </a:rPr>
                        <a:t> қан </a:t>
                      </a:r>
                      <a:r>
                        <a:rPr lang="ru-RU" sz="1000" dirty="0" err="1">
                          <a:latin typeface="Times New Roman" panose="02020603050405020304" pitchFamily="18" charset="0"/>
                          <a:cs typeface="Times New Roman" panose="02020603050405020304" pitchFamily="18" charset="0"/>
                        </a:rPr>
                        <a:t>талдауы</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қабыну</a:t>
                      </a:r>
                      <a:r>
                        <a:rPr lang="ru-RU" sz="1000" dirty="0">
                          <a:latin typeface="Times New Roman" panose="02020603050405020304" pitchFamily="18" charset="0"/>
                          <a:cs typeface="Times New Roman" panose="02020603050405020304" pitchFamily="18" charset="0"/>
                        </a:rPr>
                        <a:t> белгілері </a:t>
                      </a:r>
                      <a:r>
                        <a:rPr lang="ru-RU" sz="1000" dirty="0" err="1">
                          <a:latin typeface="Times New Roman" panose="02020603050405020304" pitchFamily="18" charset="0"/>
                          <a:cs typeface="Times New Roman" panose="02020603050405020304" pitchFamily="18" charset="0"/>
                        </a:rPr>
                        <a:t>анықталған</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жоқ</a:t>
                      </a:r>
                      <a:r>
                        <a:rPr lang="ru-RU" sz="1000" dirty="0">
                          <a:latin typeface="Times New Roman" panose="02020603050405020304" pitchFamily="18" charset="0"/>
                          <a:cs typeface="Times New Roman" panose="02020603050405020304" pitchFamily="18" charset="0"/>
                        </a:rPr>
                        <a:t>.</a:t>
                      </a:r>
                      <a:r>
                        <a:rPr lang="ru-RU" sz="1000" baseline="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Қанның</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биохимиялық</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талдауы</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жас</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ерекшелігіне</a:t>
                      </a:r>
                      <a:r>
                        <a:rPr lang="ru-RU" sz="1000" dirty="0">
                          <a:latin typeface="Times New Roman" panose="02020603050405020304" pitchFamily="18" charset="0"/>
                          <a:cs typeface="Times New Roman" panose="02020603050405020304" pitchFamily="18" charset="0"/>
                        </a:rPr>
                        <a:t> сай қалыпты </a:t>
                      </a:r>
                      <a:r>
                        <a:rPr lang="ru-RU" sz="1000" dirty="0" err="1">
                          <a:latin typeface="Times New Roman" panose="02020603050405020304" pitchFamily="18" charset="0"/>
                          <a:cs typeface="Times New Roman" panose="02020603050405020304" pitchFamily="18" charset="0"/>
                        </a:rPr>
                        <a:t>шектерде</a:t>
                      </a:r>
                      <a:r>
                        <a:rPr lang="ru-RU" sz="1000" dirty="0">
                          <a:latin typeface="Times New Roman" panose="02020603050405020304" pitchFamily="18" charset="0"/>
                          <a:cs typeface="Times New Roman" panose="02020603050405020304" pitchFamily="18" charset="0"/>
                        </a:rPr>
                        <a:t>.</a:t>
                      </a:r>
                      <a:r>
                        <a:rPr lang="ru-RU" sz="1000" baseline="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Зәрдің</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жалпы</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талдауы</a:t>
                      </a:r>
                      <a:r>
                        <a:rPr lang="ru-RU" sz="1000" dirty="0">
                          <a:latin typeface="Times New Roman" panose="02020603050405020304" pitchFamily="18" charset="0"/>
                          <a:cs typeface="Times New Roman" panose="02020603050405020304" pitchFamily="18" charset="0"/>
                        </a:rPr>
                        <a:t> (ЗЖА): </a:t>
                      </a:r>
                      <a:r>
                        <a:rPr lang="ru-RU" sz="1000" dirty="0" err="1">
                          <a:latin typeface="Times New Roman" panose="02020603050405020304" pitchFamily="18" charset="0"/>
                          <a:cs typeface="Times New Roman" panose="02020603050405020304" pitchFamily="18" charset="0"/>
                        </a:rPr>
                        <a:t>негізгі</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патологияға</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байланысты</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лейкоцитурия</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көру</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өрісінде</a:t>
                      </a:r>
                      <a:r>
                        <a:rPr lang="ru-RU" sz="1000" dirty="0">
                          <a:latin typeface="Times New Roman" panose="02020603050405020304" pitchFamily="18" charset="0"/>
                          <a:cs typeface="Times New Roman" panose="02020603050405020304" pitchFamily="18" charset="0"/>
                        </a:rPr>
                        <a:t> 35-40).</a:t>
                      </a:r>
                      <a:r>
                        <a:rPr lang="ru-RU" sz="1000" baseline="0" dirty="0">
                          <a:latin typeface="Times New Roman" panose="02020603050405020304" pitchFamily="18" charset="0"/>
                          <a:cs typeface="Times New Roman" panose="02020603050405020304" pitchFamily="18" charset="0"/>
                        </a:rPr>
                        <a:t> </a:t>
                      </a:r>
                      <a:r>
                        <a:rPr lang="ru-RU" sz="1000" b="1" dirty="0" err="1">
                          <a:latin typeface="Times New Roman" panose="02020603050405020304" pitchFamily="18" charset="0"/>
                          <a:cs typeface="Times New Roman" panose="02020603050405020304" pitchFamily="18" charset="0"/>
                        </a:rPr>
                        <a:t>Жергілікті</a:t>
                      </a:r>
                      <a:r>
                        <a:rPr lang="ru-RU" sz="1000" b="1" dirty="0">
                          <a:latin typeface="Times New Roman" panose="02020603050405020304" pitchFamily="18" charset="0"/>
                          <a:cs typeface="Times New Roman" panose="02020603050405020304" pitchFamily="18" charset="0"/>
                        </a:rPr>
                        <a:t> </a:t>
                      </a:r>
                      <a:r>
                        <a:rPr lang="ru-RU" sz="1000" b="1" dirty="0" err="1">
                          <a:latin typeface="Times New Roman" panose="02020603050405020304" pitchFamily="18" charset="0"/>
                          <a:cs typeface="Times New Roman" panose="02020603050405020304" pitchFamily="18" charset="0"/>
                        </a:rPr>
                        <a:t>тексеру</a:t>
                      </a:r>
                      <a:r>
                        <a:rPr lang="ru-RU" sz="1000" b="1" dirty="0">
                          <a:latin typeface="Times New Roman" panose="02020603050405020304" pitchFamily="18" charset="0"/>
                          <a:cs typeface="Times New Roman" panose="02020603050405020304" pitchFamily="18" charset="0"/>
                        </a:rPr>
                        <a:t>:</a:t>
                      </a:r>
                      <a:r>
                        <a:rPr lang="ru-RU" sz="1000" b="1" baseline="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Сыртқы</a:t>
                      </a:r>
                      <a:r>
                        <a:rPr lang="ru-RU" sz="1000" dirty="0">
                          <a:latin typeface="Times New Roman" panose="02020603050405020304" pitchFamily="18" charset="0"/>
                          <a:cs typeface="Times New Roman" panose="02020603050405020304" pitchFamily="18" charset="0"/>
                        </a:rPr>
                        <a:t> жыныс </a:t>
                      </a:r>
                      <a:r>
                        <a:rPr lang="ru-RU" sz="1000" dirty="0" err="1">
                          <a:latin typeface="Times New Roman" panose="02020603050405020304" pitchFamily="18" charset="0"/>
                          <a:cs typeface="Times New Roman" panose="02020603050405020304" pitchFamily="18" charset="0"/>
                        </a:rPr>
                        <a:t>мүшелерін</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қарау</a:t>
                      </a:r>
                      <a:r>
                        <a:rPr lang="ru-RU" sz="1000" dirty="0">
                          <a:latin typeface="Times New Roman" panose="02020603050405020304" pitchFamily="18" charset="0"/>
                          <a:cs typeface="Times New Roman" panose="02020603050405020304" pitchFamily="18" charset="0"/>
                        </a:rPr>
                        <a:t> кезінде </a:t>
                      </a:r>
                      <a:r>
                        <a:rPr lang="ru-RU" sz="1000" dirty="0" err="1">
                          <a:latin typeface="Times New Roman" panose="02020603050405020304" pitchFamily="18" charset="0"/>
                          <a:cs typeface="Times New Roman" panose="02020603050405020304" pitchFamily="18" charset="0"/>
                        </a:rPr>
                        <a:t>олардың</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әйел</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типі</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бойынша</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дамығаны</a:t>
                      </a:r>
                      <a:r>
                        <a:rPr lang="ru-RU" sz="1000" dirty="0">
                          <a:latin typeface="Times New Roman" panose="02020603050405020304" pitchFamily="18" charset="0"/>
                          <a:cs typeface="Times New Roman" panose="02020603050405020304" pitchFamily="18" charset="0"/>
                        </a:rPr>
                        <a:t> байқалады.</a:t>
                      </a:r>
                      <a:r>
                        <a:rPr lang="ru-RU" sz="1000" baseline="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Перианальды</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аймақ</a:t>
                      </a:r>
                      <a:r>
                        <a:rPr lang="ru-RU" sz="1000" dirty="0">
                          <a:latin typeface="Times New Roman" panose="02020603050405020304" pitchFamily="18" charset="0"/>
                          <a:cs typeface="Times New Roman" panose="02020603050405020304" pitchFamily="18" charset="0"/>
                        </a:rPr>
                        <a:t> таза, </a:t>
                      </a:r>
                      <a:r>
                        <a:rPr lang="ru-RU" sz="1000" dirty="0" err="1">
                          <a:latin typeface="Times New Roman" panose="02020603050405020304" pitchFamily="18" charset="0"/>
                          <a:cs typeface="Times New Roman" panose="02020603050405020304" pitchFamily="18" charset="0"/>
                        </a:rPr>
                        <a:t>тітіркену</a:t>
                      </a:r>
                      <a:r>
                        <a:rPr lang="ru-RU" sz="1000" dirty="0">
                          <a:latin typeface="Times New Roman" panose="02020603050405020304" pitchFamily="18" charset="0"/>
                          <a:cs typeface="Times New Roman" panose="02020603050405020304" pitchFamily="18" charset="0"/>
                        </a:rPr>
                        <a:t> белгілері </a:t>
                      </a:r>
                      <a:r>
                        <a:rPr lang="ru-RU" sz="1000" dirty="0" err="1">
                          <a:latin typeface="Times New Roman" panose="02020603050405020304" pitchFamily="18" charset="0"/>
                          <a:cs typeface="Times New Roman" panose="02020603050405020304" pitchFamily="18" charset="0"/>
                        </a:rPr>
                        <a:t>жоқ</a:t>
                      </a:r>
                      <a:r>
                        <a:rPr lang="ru-RU" sz="1000" dirty="0">
                          <a:latin typeface="Times New Roman" panose="02020603050405020304" pitchFamily="18" charset="0"/>
                          <a:cs typeface="Times New Roman" panose="02020603050405020304" pitchFamily="18" charset="0"/>
                        </a:rPr>
                        <a:t>. Анус </a:t>
                      </a:r>
                      <a:r>
                        <a:rPr lang="ru-RU" sz="1000" dirty="0" err="1">
                          <a:latin typeface="Times New Roman" panose="02020603050405020304" pitchFamily="18" charset="0"/>
                          <a:cs typeface="Times New Roman" panose="02020603050405020304" pitchFamily="18" charset="0"/>
                        </a:rPr>
                        <a:t>әдеттегі</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жерде</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орналасқан</a:t>
                      </a:r>
                      <a:r>
                        <a:rPr lang="ru-RU" sz="1000" dirty="0">
                          <a:latin typeface="Times New Roman" panose="02020603050405020304" pitchFamily="18" charset="0"/>
                          <a:cs typeface="Times New Roman" panose="02020603050405020304" pitchFamily="18" charset="0"/>
                        </a:rPr>
                        <a:t>.</a:t>
                      </a:r>
                      <a:r>
                        <a:rPr lang="ru-RU" sz="1000" baseline="0" dirty="0">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Қынап </a:t>
                      </a:r>
                      <a:r>
                        <a:rPr lang="ru-RU" sz="1000" dirty="0" err="1">
                          <a:latin typeface="Times New Roman" panose="02020603050405020304" pitchFamily="18" charset="0"/>
                          <a:cs typeface="Times New Roman" panose="02020603050405020304" pitchFamily="18" charset="0"/>
                        </a:rPr>
                        <a:t>кіреберісін</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қарау</a:t>
                      </a:r>
                      <a:r>
                        <a:rPr lang="ru-RU" sz="1000" dirty="0">
                          <a:latin typeface="Times New Roman" panose="02020603050405020304" pitchFamily="18" charset="0"/>
                          <a:cs typeface="Times New Roman" panose="02020603050405020304" pitchFamily="18" charset="0"/>
                        </a:rPr>
                        <a:t> кезінде жыланкөздің </a:t>
                      </a:r>
                      <a:r>
                        <a:rPr lang="ru-RU" sz="1000" dirty="0" err="1">
                          <a:latin typeface="Times New Roman" panose="02020603050405020304" pitchFamily="18" charset="0"/>
                          <a:cs typeface="Times New Roman" panose="02020603050405020304" pitchFamily="18" charset="0"/>
                        </a:rPr>
                        <a:t>аузын</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визуалды</a:t>
                      </a:r>
                      <a:r>
                        <a:rPr lang="ru-RU" sz="1000" dirty="0">
                          <a:latin typeface="Times New Roman" panose="02020603050405020304" pitchFamily="18" charset="0"/>
                          <a:cs typeface="Times New Roman" panose="02020603050405020304" pitchFamily="18" charset="0"/>
                        </a:rPr>
                        <a:t> түрде </a:t>
                      </a:r>
                      <a:r>
                        <a:rPr lang="ru-RU" sz="1000" dirty="0" err="1">
                          <a:latin typeface="Times New Roman" panose="02020603050405020304" pitchFamily="18" charset="0"/>
                          <a:cs typeface="Times New Roman" panose="02020603050405020304" pitchFamily="18" charset="0"/>
                        </a:rPr>
                        <a:t>көруге</a:t>
                      </a:r>
                      <a:r>
                        <a:rPr lang="ru-RU" sz="1000" dirty="0">
                          <a:latin typeface="Times New Roman" panose="02020603050405020304" pitchFamily="18" charset="0"/>
                          <a:cs typeface="Times New Roman" panose="02020603050405020304" pitchFamily="18" charset="0"/>
                        </a:rPr>
                        <a:t> болады.</a:t>
                      </a:r>
                    </a:p>
                    <a:p>
                      <a:endParaRPr lang="ru-RU" sz="1000" dirty="0"/>
                    </a:p>
                  </a:txBody>
                  <a:tcPr/>
                </a:tc>
                <a:extLst>
                  <a:ext uri="{0D108BD9-81ED-4DB2-BD59-A6C34878D82A}">
                    <a16:rowId xmlns:a16="http://schemas.microsoft.com/office/drawing/2014/main" val="3683617143"/>
                  </a:ext>
                </a:extLst>
              </a:tr>
            </a:tbl>
          </a:graphicData>
        </a:graphic>
      </p:graphicFrame>
      <p:graphicFrame>
        <p:nvGraphicFramePr>
          <p:cNvPr id="26" name="Таблица 25"/>
          <p:cNvGraphicFramePr>
            <a:graphicFrameLocks noGrp="1"/>
          </p:cNvGraphicFramePr>
          <p:nvPr>
            <p:extLst>
              <p:ext uri="{D42A27DB-BD31-4B8C-83A1-F6EECF244321}">
                <p14:modId xmlns:p14="http://schemas.microsoft.com/office/powerpoint/2010/main" val="2690073955"/>
              </p:ext>
            </p:extLst>
          </p:nvPr>
        </p:nvGraphicFramePr>
        <p:xfrm>
          <a:off x="6225594" y="1133330"/>
          <a:ext cx="5842080" cy="3447798"/>
        </p:xfrm>
        <a:graphic>
          <a:graphicData uri="http://schemas.openxmlformats.org/drawingml/2006/table">
            <a:tbl>
              <a:tblPr firstRow="1" bandRow="1">
                <a:tableStyleId>{5C22544A-7EE6-4342-B048-85BDC9FD1C3A}</a:tableStyleId>
              </a:tblPr>
              <a:tblGrid>
                <a:gridCol w="5842080">
                  <a:extLst>
                    <a:ext uri="{9D8B030D-6E8A-4147-A177-3AD203B41FA5}">
                      <a16:colId xmlns:a16="http://schemas.microsoft.com/office/drawing/2014/main" val="2233989656"/>
                    </a:ext>
                  </a:extLst>
                </a:gridCol>
              </a:tblGrid>
              <a:tr h="4968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ОТАМЕН ЕМДЕУ: РЕКТОВЕСТИВУЛЯРЛЫ ЖЫЛАНКӨЗДІ ТРАНСАНАЛДЫҚ ЖОЛМЕН ЖОЮ НЦПДХ ӘДІСТЕМЕСІ БОЙЫНША. </a:t>
                      </a:r>
                    </a:p>
                  </a:txBody>
                  <a:tcPr/>
                </a:tc>
                <a:extLst>
                  <a:ext uri="{0D108BD9-81ED-4DB2-BD59-A6C34878D82A}">
                    <a16:rowId xmlns:a16="http://schemas.microsoft.com/office/drawing/2014/main" val="1845940307"/>
                  </a:ext>
                </a:extLst>
              </a:tr>
              <a:tr h="2950933">
                <a:tc>
                  <a:txBody>
                    <a:bodyPr/>
                    <a:lstStyle/>
                    <a:p>
                      <a:r>
                        <a:rPr lang="kk-KZ" sz="1000" dirty="0"/>
                        <a:t>                                                                                                   </a:t>
                      </a:r>
                      <a:endParaRPr lang="ru-RU" sz="1000" dirty="0"/>
                    </a:p>
                  </a:txBody>
                  <a:tcPr/>
                </a:tc>
                <a:extLst>
                  <a:ext uri="{0D108BD9-81ED-4DB2-BD59-A6C34878D82A}">
                    <a16:rowId xmlns:a16="http://schemas.microsoft.com/office/drawing/2014/main" val="44010033"/>
                  </a:ext>
                </a:extLst>
              </a:tr>
            </a:tbl>
          </a:graphicData>
        </a:graphic>
      </p:graphicFrame>
      <p:pic>
        <p:nvPicPr>
          <p:cNvPr id="27" name="Picture 7">
            <a:extLst>
              <a:ext uri="{FF2B5EF4-FFF2-40B4-BE49-F238E27FC236}">
                <a16:creationId xmlns:a16="http://schemas.microsoft.com/office/drawing/2014/main" id="{32D2B4B9-6843-48E6-88DD-B992CCA4459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4816" y="1582536"/>
            <a:ext cx="1148135" cy="1440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0">
            <a:extLst>
              <a:ext uri="{FF2B5EF4-FFF2-40B4-BE49-F238E27FC236}">
                <a16:creationId xmlns:a16="http://schemas.microsoft.com/office/drawing/2014/main" id="{43ACDC5B-38BA-41FF-8011-A797391E5D6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2173" y="1582536"/>
            <a:ext cx="1148135" cy="1444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5">
            <a:extLst>
              <a:ext uri="{FF2B5EF4-FFF2-40B4-BE49-F238E27FC236}">
                <a16:creationId xmlns:a16="http://schemas.microsoft.com/office/drawing/2014/main" id="{0F680271-508A-4831-858E-85E723FED91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69099" y="1584708"/>
            <a:ext cx="1137788" cy="14358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50144" y="3000339"/>
            <a:ext cx="1105171" cy="14651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55315" y="3027342"/>
            <a:ext cx="1184993" cy="14741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40308" y="3037675"/>
            <a:ext cx="1166579" cy="14637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a:extLst>
              <a:ext uri="{FF2B5EF4-FFF2-40B4-BE49-F238E27FC236}">
                <a16:creationId xmlns:a16="http://schemas.microsoft.com/office/drawing/2014/main" id="{8D8DE5E8-E531-4B99-B20D-7E0E93190D10}"/>
              </a:ext>
            </a:extLst>
          </p:cNvPr>
          <p:cNvSpPr txBox="1"/>
          <p:nvPr/>
        </p:nvSpPr>
        <p:spPr>
          <a:xfrm>
            <a:off x="9698820" y="1596802"/>
            <a:ext cx="2397645" cy="1323439"/>
          </a:xfrm>
          <a:prstGeom prst="rect">
            <a:avLst/>
          </a:prstGeom>
          <a:noFill/>
        </p:spPr>
        <p:txBody>
          <a:bodyPr wrap="square">
            <a:spAutoFit/>
          </a:bodyPr>
          <a:lstStyle/>
          <a:p>
            <a:pPr algn="just"/>
            <a:r>
              <a:rPr lang="kk-KZ" sz="1000" dirty="0">
                <a:latin typeface="Times New Roman" panose="02020603050405020304" pitchFamily="18" charset="0"/>
                <a:cs typeface="Times New Roman" panose="02020603050405020304" pitchFamily="18" charset="0"/>
              </a:rPr>
              <a:t>1 жас және 1,5 жасқа дейінгі балаларға ота тек 1 этаппен өтеді. Бала 1,5 жастан үлкен болса 3 этаппен ота жасалады. 1 этап - Колостома шығару. 2 этап – Ректовестивулярлы жыланкөзді трансаналды жолмен жою. 3 этап – Колостоманы жабу, жуан ішек – жуан ішек анастамозы жасалады.</a:t>
            </a:r>
            <a:endParaRPr lang="ru-RU" sz="1000" dirty="0">
              <a:latin typeface="Times New Roman" panose="02020603050405020304" pitchFamily="18" charset="0"/>
              <a:cs typeface="Times New Roman" panose="02020603050405020304" pitchFamily="18" charset="0"/>
            </a:endParaRPr>
          </a:p>
        </p:txBody>
      </p:sp>
      <p:graphicFrame>
        <p:nvGraphicFramePr>
          <p:cNvPr id="44" name="Таблица 43"/>
          <p:cNvGraphicFramePr>
            <a:graphicFrameLocks noGrp="1"/>
          </p:cNvGraphicFramePr>
          <p:nvPr>
            <p:extLst>
              <p:ext uri="{D42A27DB-BD31-4B8C-83A1-F6EECF244321}">
                <p14:modId xmlns:p14="http://schemas.microsoft.com/office/powerpoint/2010/main" val="619312963"/>
              </p:ext>
            </p:extLst>
          </p:nvPr>
        </p:nvGraphicFramePr>
        <p:xfrm>
          <a:off x="6225594" y="4518616"/>
          <a:ext cx="5851301" cy="2230885"/>
        </p:xfrm>
        <a:graphic>
          <a:graphicData uri="http://schemas.openxmlformats.org/drawingml/2006/table">
            <a:tbl>
              <a:tblPr firstRow="1" bandRow="1">
                <a:tableStyleId>{5C22544A-7EE6-4342-B048-85BDC9FD1C3A}</a:tableStyleId>
              </a:tblPr>
              <a:tblGrid>
                <a:gridCol w="5851301">
                  <a:extLst>
                    <a:ext uri="{9D8B030D-6E8A-4147-A177-3AD203B41FA5}">
                      <a16:colId xmlns:a16="http://schemas.microsoft.com/office/drawing/2014/main" val="1047161183"/>
                    </a:ext>
                  </a:extLst>
                </a:gridCol>
              </a:tblGrid>
              <a:tr h="31552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200" b="1" dirty="0">
                          <a:solidFill>
                            <a:schemeClr val="bg1"/>
                          </a:solidFill>
                          <a:latin typeface="Times New Roman" panose="02020603050405020304" pitchFamily="18" charset="0"/>
                          <a:cs typeface="Times New Roman" panose="02020603050405020304" pitchFamily="18" charset="0"/>
                        </a:rPr>
                        <a:t>КАТАМНЕЗ. ОТА ЖАСАЛҒАННАН КЕЙІН 6 АЙ ӨТКЕН СОҢ ҚОРЫТЫНДЫ НӘТИЖЕСІ.</a:t>
                      </a:r>
                    </a:p>
                  </a:txBody>
                  <a:tcPr/>
                </a:tc>
                <a:extLst>
                  <a:ext uri="{0D108BD9-81ED-4DB2-BD59-A6C34878D82A}">
                    <a16:rowId xmlns:a16="http://schemas.microsoft.com/office/drawing/2014/main" val="4109106196"/>
                  </a:ext>
                </a:extLst>
              </a:tr>
              <a:tr h="1773685">
                <a:tc>
                  <a:txBody>
                    <a:bodyPr/>
                    <a:lstStyle/>
                    <a:p>
                      <a:endParaRPr lang="ru-RU" sz="1000" dirty="0"/>
                    </a:p>
                  </a:txBody>
                  <a:tcPr/>
                </a:tc>
                <a:extLst>
                  <a:ext uri="{0D108BD9-81ED-4DB2-BD59-A6C34878D82A}">
                    <a16:rowId xmlns:a16="http://schemas.microsoft.com/office/drawing/2014/main" val="1570939383"/>
                  </a:ext>
                </a:extLst>
              </a:tr>
            </a:tbl>
          </a:graphicData>
        </a:graphic>
      </p:graphicFrame>
      <p:pic>
        <p:nvPicPr>
          <p:cNvPr id="45" name="Picture 6" descr="Точечный рисунок (3)"/>
          <p:cNvPicPr>
            <a:picLocks noChangeAspect="1" noChangeArrowheads="1"/>
          </p:cNvPicPr>
          <p:nvPr/>
        </p:nvPicPr>
        <p:blipFill>
          <a:blip r:embed="rId11">
            <a:extLst>
              <a:ext uri="{28A0092B-C50C-407E-A947-70E740481C1C}">
                <a14:useLocalDpi xmlns:a14="http://schemas.microsoft.com/office/drawing/2010/main" val="0"/>
              </a:ext>
            </a:extLst>
          </a:blip>
          <a:srcRect t="9375" b="4688"/>
          <a:stretch>
            <a:fillRect/>
          </a:stretch>
        </p:blipFill>
        <p:spPr>
          <a:xfrm>
            <a:off x="6224121" y="4967526"/>
            <a:ext cx="1413999" cy="1471757"/>
          </a:xfrm>
          <a:prstGeom prst="rect">
            <a:avLst/>
          </a:prstGeom>
          <a:ln>
            <a:noFill/>
          </a:ln>
          <a:effectLst>
            <a:outerShdw blurRad="190500" algn="tl" rotWithShape="0">
              <a:srgbClr val="000000">
                <a:alpha val="70000"/>
              </a:srgbClr>
            </a:outerShdw>
          </a:effectLst>
        </p:spPr>
      </p:pic>
      <p:pic>
        <p:nvPicPr>
          <p:cNvPr id="46" name="Picture 1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38120" y="4967526"/>
            <a:ext cx="1228608" cy="14839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46">
            <a:extLst>
              <a:ext uri="{FF2B5EF4-FFF2-40B4-BE49-F238E27FC236}">
                <a16:creationId xmlns:a16="http://schemas.microsoft.com/office/drawing/2014/main" id="{8D8DE5E8-E531-4B99-B20D-7E0E93190D10}"/>
              </a:ext>
            </a:extLst>
          </p:cNvPr>
          <p:cNvSpPr txBox="1"/>
          <p:nvPr/>
        </p:nvSpPr>
        <p:spPr>
          <a:xfrm>
            <a:off x="8924314" y="4960913"/>
            <a:ext cx="3143360" cy="1446550"/>
          </a:xfrm>
          <a:prstGeom prst="rect">
            <a:avLst/>
          </a:prstGeom>
          <a:noFill/>
        </p:spPr>
        <p:txBody>
          <a:bodyPr wrap="square">
            <a:spAutoFit/>
          </a:bodyPr>
          <a:lstStyle/>
          <a:p>
            <a:pPr algn="just"/>
            <a:r>
              <a:rPr lang="ru-RU" sz="1100" dirty="0" err="1">
                <a:latin typeface="Times New Roman" panose="02020603050405020304" pitchFamily="18" charset="0"/>
                <a:cs typeface="Times New Roman" panose="02020603050405020304" pitchFamily="18" charset="0"/>
              </a:rPr>
              <a:t>Біздің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емдеу</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нәтижелеріміз</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көрсеткендей</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Ректовестивулярлы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жыланк</a:t>
            </a:r>
            <a:r>
              <a:rPr lang="kk-KZ" sz="1100" dirty="0">
                <a:latin typeface="Times New Roman" panose="02020603050405020304" pitchFamily="18" charset="0"/>
                <a:cs typeface="Times New Roman" panose="02020603050405020304" pitchFamily="18" charset="0"/>
              </a:rPr>
              <a:t>өз</a:t>
            </a:r>
            <a:r>
              <a:rPr lang="ru-RU" sz="1100" dirty="0">
                <a:latin typeface="Times New Roman" panose="02020603050405020304" pitchFamily="18" charset="0"/>
                <a:cs typeface="Times New Roman" panose="02020603050405020304" pitchFamily="18" charset="0"/>
              </a:rPr>
              <a:t> кезінде патологиялық </a:t>
            </a:r>
            <a:r>
              <a:rPr lang="ru-RU" sz="1100" dirty="0" err="1">
                <a:latin typeface="Times New Roman" panose="02020603050405020304" pitchFamily="18" charset="0"/>
                <a:cs typeface="Times New Roman" panose="02020603050405020304" pitchFamily="18" charset="0"/>
              </a:rPr>
              <a:t>жыланкөзді</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трансаналдық</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жолмен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жою</a:t>
            </a:r>
            <a:r>
              <a:rPr lang="ru-RU" sz="1100" dirty="0">
                <a:latin typeface="Times New Roman" panose="02020603050405020304" pitchFamily="18" charset="0"/>
                <a:cs typeface="Times New Roman" panose="02020603050405020304" pitchFamily="18" charset="0"/>
              </a:rPr>
              <a:t> – </a:t>
            </a:r>
            <a:r>
              <a:rPr lang="ru-RU" sz="1100" dirty="0" err="1">
                <a:latin typeface="Times New Roman" panose="02020603050405020304" pitchFamily="18" charset="0"/>
                <a:cs typeface="Times New Roman" panose="02020603050405020304" pitchFamily="18" charset="0"/>
              </a:rPr>
              <a:t>біз</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ұсынған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әдіс</a:t>
            </a:r>
            <a:r>
              <a:rPr lang="ru-RU" sz="1100" dirty="0">
                <a:latin typeface="Times New Roman" panose="02020603050405020304" pitchFamily="18" charset="0"/>
                <a:cs typeface="Times New Roman" panose="02020603050405020304" pitchFamily="18" charset="0"/>
              </a:rPr>
              <a:t> – бұл </a:t>
            </a:r>
            <a:r>
              <a:rPr lang="ru-RU" sz="1100" dirty="0" err="1">
                <a:latin typeface="Times New Roman" panose="02020603050405020304" pitchFamily="18" charset="0"/>
                <a:cs typeface="Times New Roman" panose="02020603050405020304" pitchFamily="18" charset="0"/>
              </a:rPr>
              <a:t>ақауды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түзетудің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ең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тиімді</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тәсілі</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болып</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табылады</a:t>
            </a:r>
            <a:r>
              <a:rPr lang="ru-RU" sz="1100" dirty="0">
                <a:latin typeface="Times New Roman" panose="02020603050405020304" pitchFamily="18" charset="0"/>
                <a:cs typeface="Times New Roman" panose="02020603050405020304" pitchFamily="18" charset="0"/>
              </a:rPr>
              <a:t>.</a:t>
            </a:r>
            <a:br>
              <a:rPr lang="ru-RU" sz="1100" dirty="0">
                <a:latin typeface="Times New Roman" panose="02020603050405020304" pitchFamily="18" charset="0"/>
                <a:cs typeface="Times New Roman" panose="02020603050405020304" pitchFamily="18" charset="0"/>
              </a:rPr>
            </a:br>
            <a:r>
              <a:rPr lang="ru-RU" sz="1100" dirty="0">
                <a:latin typeface="Times New Roman" panose="02020603050405020304" pitchFamily="18" charset="0"/>
                <a:cs typeface="Times New Roman" panose="02020603050405020304" pitchFamily="18" charset="0"/>
              </a:rPr>
              <a:t>Ал жыланкөздің </a:t>
            </a:r>
            <a:r>
              <a:rPr lang="ru-RU" sz="1100" dirty="0" err="1">
                <a:latin typeface="Times New Roman" panose="02020603050405020304" pitchFamily="18" charset="0"/>
                <a:cs typeface="Times New Roman" panose="02020603050405020304" pitchFamily="18" charset="0"/>
              </a:rPr>
              <a:t>рецидивтері</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болған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жағдайда</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таңдаулы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балама</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әдіс</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ретінде</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жыланкөзді</a:t>
            </a:r>
            <a:r>
              <a:rPr lang="ru-RU" sz="1100" dirty="0">
                <a:latin typeface="Times New Roman" panose="02020603050405020304" pitchFamily="18" charset="0"/>
                <a:cs typeface="Times New Roman" panose="02020603050405020304" pitchFamily="18" charset="0"/>
              </a:rPr>
              <a:t> зонд </a:t>
            </a:r>
            <a:r>
              <a:rPr lang="ru-RU" sz="1100" dirty="0" err="1">
                <a:latin typeface="Times New Roman" panose="02020603050405020304" pitchFamily="18" charset="0"/>
                <a:cs typeface="Times New Roman" panose="02020603050405020304" pitchFamily="18" charset="0"/>
              </a:rPr>
              <a:t>бойынша</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кесу</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ұсынылады</a:t>
            </a:r>
            <a:r>
              <a:rPr lang="ru-RU" sz="1100" dirty="0">
                <a:latin typeface="Times New Roman" panose="02020603050405020304" pitchFamily="18" charset="0"/>
                <a:cs typeface="Times New Roman" panose="02020603050405020304" pitchFamily="18" charset="0"/>
              </a:rPr>
              <a:t>.</a:t>
            </a:r>
          </a:p>
        </p:txBody>
      </p:sp>
      <p:sp>
        <p:nvSpPr>
          <p:cNvPr id="48" name="TextBox 47">
            <a:extLst>
              <a:ext uri="{FF2B5EF4-FFF2-40B4-BE49-F238E27FC236}">
                <a16:creationId xmlns:a16="http://schemas.microsoft.com/office/drawing/2014/main" id="{B34E466D-47A9-4D3F-882D-4FB6E4B14C7C}"/>
              </a:ext>
            </a:extLst>
          </p:cNvPr>
          <p:cNvSpPr txBox="1"/>
          <p:nvPr/>
        </p:nvSpPr>
        <p:spPr>
          <a:xfrm>
            <a:off x="7284584" y="2964345"/>
            <a:ext cx="1373660" cy="200055"/>
          </a:xfrm>
          <a:prstGeom prst="rect">
            <a:avLst/>
          </a:prstGeom>
          <a:noFill/>
        </p:spPr>
        <p:txBody>
          <a:bodyPr wrap="square">
            <a:spAutoFit/>
          </a:bodyPr>
          <a:lstStyle/>
          <a:p>
            <a:pPr fontAlgn="base"/>
            <a:r>
              <a:rPr lang="kk-KZ" sz="700" b="1" dirty="0">
                <a:solidFill>
                  <a:srgbClr val="000000"/>
                </a:solidFill>
                <a:highlight>
                  <a:srgbClr val="C0C0C0"/>
                </a:highlight>
                <a:latin typeface="Times New Roman"/>
              </a:rPr>
              <a:t>Ректо-ана</a:t>
            </a:r>
            <a:r>
              <a:rPr lang="ru-RU" sz="700" b="1" dirty="0">
                <a:solidFill>
                  <a:srgbClr val="000000"/>
                </a:solidFill>
                <a:highlight>
                  <a:srgbClr val="C0C0C0"/>
                </a:highlight>
                <a:latin typeface="Times New Roman"/>
              </a:rPr>
              <a:t>ль</a:t>
            </a:r>
            <a:r>
              <a:rPr lang="kk-KZ" sz="700" b="1" dirty="0">
                <a:solidFill>
                  <a:srgbClr val="000000"/>
                </a:solidFill>
                <a:highlight>
                  <a:srgbClr val="C0C0C0"/>
                </a:highlight>
                <a:latin typeface="Times New Roman"/>
              </a:rPr>
              <a:t>ды анастомоз</a:t>
            </a:r>
            <a:endParaRPr lang="ru-RU" sz="700" b="1" dirty="0">
              <a:solidFill>
                <a:srgbClr val="000000"/>
              </a:solidFill>
              <a:highlight>
                <a:srgbClr val="C0C0C0"/>
              </a:highlight>
              <a:latin typeface="Times New Roman"/>
            </a:endParaRPr>
          </a:p>
        </p:txBody>
      </p:sp>
      <p:sp>
        <p:nvSpPr>
          <p:cNvPr id="49" name="TextBox 48">
            <a:extLst>
              <a:ext uri="{FF2B5EF4-FFF2-40B4-BE49-F238E27FC236}">
                <a16:creationId xmlns:a16="http://schemas.microsoft.com/office/drawing/2014/main" id="{B34E466D-47A9-4D3F-882D-4FB6E4B14C7C}"/>
              </a:ext>
            </a:extLst>
          </p:cNvPr>
          <p:cNvSpPr txBox="1"/>
          <p:nvPr/>
        </p:nvSpPr>
        <p:spPr>
          <a:xfrm>
            <a:off x="6150194" y="2975732"/>
            <a:ext cx="1191347" cy="338554"/>
          </a:xfrm>
          <a:prstGeom prst="rect">
            <a:avLst/>
          </a:prstGeom>
          <a:noFill/>
        </p:spPr>
        <p:txBody>
          <a:bodyPr wrap="square">
            <a:spAutoFit/>
          </a:bodyPr>
          <a:lstStyle/>
          <a:p>
            <a:pPr fontAlgn="base"/>
            <a:r>
              <a:rPr lang="ru-RU" sz="800" b="1" dirty="0">
                <a:solidFill>
                  <a:srgbClr val="000000"/>
                </a:solidFill>
                <a:highlight>
                  <a:srgbClr val="C0C0C0"/>
                </a:highlight>
                <a:latin typeface="Times New Roman"/>
              </a:rPr>
              <a:t>Тік </a:t>
            </a:r>
            <a:r>
              <a:rPr lang="ru-RU" sz="800" b="1" dirty="0" err="1">
                <a:solidFill>
                  <a:srgbClr val="000000"/>
                </a:solidFill>
                <a:highlight>
                  <a:srgbClr val="C0C0C0"/>
                </a:highlight>
                <a:latin typeface="Times New Roman"/>
              </a:rPr>
              <a:t>ішектің</a:t>
            </a:r>
            <a:r>
              <a:rPr lang="ru-RU" sz="800" b="1" dirty="0">
                <a:solidFill>
                  <a:srgbClr val="000000"/>
                </a:solidFill>
                <a:highlight>
                  <a:srgbClr val="C0C0C0"/>
                </a:highlight>
                <a:latin typeface="Times New Roman"/>
              </a:rPr>
              <a:t> </a:t>
            </a:r>
            <a:r>
              <a:rPr lang="ru-RU" sz="800" b="1" dirty="0" err="1">
                <a:solidFill>
                  <a:srgbClr val="000000"/>
                </a:solidFill>
                <a:highlight>
                  <a:srgbClr val="C0C0C0"/>
                </a:highlight>
                <a:latin typeface="Times New Roman"/>
              </a:rPr>
              <a:t>алдыңғы</a:t>
            </a:r>
            <a:r>
              <a:rPr lang="ru-RU" sz="800" b="1" dirty="0">
                <a:solidFill>
                  <a:srgbClr val="000000"/>
                </a:solidFill>
                <a:highlight>
                  <a:srgbClr val="C0C0C0"/>
                </a:highlight>
                <a:latin typeface="Times New Roman"/>
              </a:rPr>
              <a:t> </a:t>
            </a:r>
            <a:r>
              <a:rPr lang="ru-RU" sz="800" b="1" dirty="0" err="1">
                <a:solidFill>
                  <a:srgbClr val="000000"/>
                </a:solidFill>
                <a:highlight>
                  <a:srgbClr val="C0C0C0"/>
                </a:highlight>
                <a:latin typeface="Times New Roman"/>
              </a:rPr>
              <a:t>қабырғасын</a:t>
            </a:r>
            <a:r>
              <a:rPr lang="ru-RU" sz="800" b="1" dirty="0">
                <a:solidFill>
                  <a:srgbClr val="000000"/>
                </a:solidFill>
                <a:highlight>
                  <a:srgbClr val="C0C0C0"/>
                </a:highlight>
                <a:latin typeface="Times New Roman"/>
              </a:rPr>
              <a:t> </a:t>
            </a:r>
            <a:r>
              <a:rPr lang="ru-RU" sz="800" b="1" dirty="0" err="1">
                <a:solidFill>
                  <a:srgbClr val="000000"/>
                </a:solidFill>
                <a:highlight>
                  <a:srgbClr val="C0C0C0"/>
                </a:highlight>
                <a:latin typeface="Times New Roman"/>
              </a:rPr>
              <a:t>тігу</a:t>
            </a:r>
            <a:r>
              <a:rPr lang="ru-RU" sz="800" b="1" dirty="0">
                <a:solidFill>
                  <a:srgbClr val="000000"/>
                </a:solidFill>
                <a:highlight>
                  <a:srgbClr val="C0C0C0"/>
                </a:highlight>
                <a:latin typeface="Times New Roman"/>
              </a:rPr>
              <a:t> </a:t>
            </a:r>
          </a:p>
        </p:txBody>
      </p:sp>
      <p:sp>
        <p:nvSpPr>
          <p:cNvPr id="50" name="TextBox 49">
            <a:extLst>
              <a:ext uri="{FF2B5EF4-FFF2-40B4-BE49-F238E27FC236}">
                <a16:creationId xmlns:a16="http://schemas.microsoft.com/office/drawing/2014/main" id="{B34E466D-47A9-4D3F-882D-4FB6E4B14C7C}"/>
              </a:ext>
            </a:extLst>
          </p:cNvPr>
          <p:cNvSpPr txBox="1"/>
          <p:nvPr/>
        </p:nvSpPr>
        <p:spPr>
          <a:xfrm>
            <a:off x="8661855" y="1606162"/>
            <a:ext cx="833172" cy="171098"/>
          </a:xfrm>
          <a:prstGeom prst="rect">
            <a:avLst/>
          </a:prstGeom>
          <a:noFill/>
        </p:spPr>
        <p:txBody>
          <a:bodyPr wrap="square">
            <a:spAutoFit/>
          </a:bodyPr>
          <a:lstStyle/>
          <a:p>
            <a:pPr fontAlgn="base"/>
            <a:r>
              <a:rPr lang="ru-RU" sz="800" b="1" dirty="0">
                <a:solidFill>
                  <a:srgbClr val="000000"/>
                </a:solidFill>
                <a:highlight>
                  <a:srgbClr val="C0C0C0"/>
                </a:highlight>
                <a:latin typeface="Times New Roman"/>
              </a:rPr>
              <a:t>ЖЫЛАНКӨЗ</a:t>
            </a:r>
          </a:p>
        </p:txBody>
      </p:sp>
      <p:sp>
        <p:nvSpPr>
          <p:cNvPr id="51" name="TextBox 50">
            <a:extLst>
              <a:ext uri="{FF2B5EF4-FFF2-40B4-BE49-F238E27FC236}">
                <a16:creationId xmlns:a16="http://schemas.microsoft.com/office/drawing/2014/main" id="{B34E466D-47A9-4D3F-882D-4FB6E4B14C7C}"/>
              </a:ext>
            </a:extLst>
          </p:cNvPr>
          <p:cNvSpPr txBox="1"/>
          <p:nvPr/>
        </p:nvSpPr>
        <p:spPr>
          <a:xfrm>
            <a:off x="7297729" y="1527657"/>
            <a:ext cx="1412784" cy="338554"/>
          </a:xfrm>
          <a:prstGeom prst="rect">
            <a:avLst/>
          </a:prstGeom>
          <a:noFill/>
        </p:spPr>
        <p:txBody>
          <a:bodyPr wrap="square">
            <a:spAutoFit/>
          </a:bodyPr>
          <a:lstStyle/>
          <a:p>
            <a:pPr fontAlgn="base"/>
            <a:r>
              <a:rPr lang="kk-KZ" sz="800" b="1" dirty="0">
                <a:solidFill>
                  <a:srgbClr val="000000"/>
                </a:solidFill>
                <a:highlight>
                  <a:srgbClr val="C0C0C0"/>
                </a:highlight>
                <a:latin typeface="Times New Roman"/>
              </a:rPr>
              <a:t>Тік ішек пен жыланкөзді мобилизациялау</a:t>
            </a:r>
            <a:endParaRPr lang="ru-RU" sz="800" b="1" dirty="0">
              <a:solidFill>
                <a:srgbClr val="000000"/>
              </a:solidFill>
              <a:highlight>
                <a:srgbClr val="C0C0C0"/>
              </a:highlight>
              <a:latin typeface="Times New Roman"/>
            </a:endParaRPr>
          </a:p>
        </p:txBody>
      </p:sp>
      <p:sp>
        <p:nvSpPr>
          <p:cNvPr id="52" name="TextBox 51">
            <a:extLst>
              <a:ext uri="{FF2B5EF4-FFF2-40B4-BE49-F238E27FC236}">
                <a16:creationId xmlns:a16="http://schemas.microsoft.com/office/drawing/2014/main" id="{B34E466D-47A9-4D3F-882D-4FB6E4B14C7C}"/>
              </a:ext>
            </a:extLst>
          </p:cNvPr>
          <p:cNvSpPr txBox="1"/>
          <p:nvPr/>
        </p:nvSpPr>
        <p:spPr>
          <a:xfrm>
            <a:off x="6150194" y="1525420"/>
            <a:ext cx="1266601" cy="338554"/>
          </a:xfrm>
          <a:prstGeom prst="rect">
            <a:avLst/>
          </a:prstGeom>
          <a:noFill/>
        </p:spPr>
        <p:txBody>
          <a:bodyPr wrap="square">
            <a:spAutoFit/>
          </a:bodyPr>
          <a:lstStyle/>
          <a:p>
            <a:pPr algn="ctr" fontAlgn="base"/>
            <a:r>
              <a:rPr lang="ru-RU" sz="800" b="1" dirty="0" err="1">
                <a:solidFill>
                  <a:srgbClr val="000000"/>
                </a:solidFill>
                <a:highlight>
                  <a:srgbClr val="C0C0C0"/>
                </a:highlight>
                <a:latin typeface="Times New Roman"/>
              </a:rPr>
              <a:t>Ректовестивулярлы</a:t>
            </a:r>
            <a:r>
              <a:rPr lang="ru-RU" sz="800" b="1" dirty="0">
                <a:solidFill>
                  <a:srgbClr val="000000"/>
                </a:solidFill>
                <a:highlight>
                  <a:srgbClr val="C0C0C0"/>
                </a:highlight>
                <a:latin typeface="Times New Roman"/>
              </a:rPr>
              <a:t> </a:t>
            </a:r>
            <a:r>
              <a:rPr lang="ru-RU" sz="800" b="1" dirty="0" err="1">
                <a:solidFill>
                  <a:srgbClr val="000000"/>
                </a:solidFill>
                <a:highlight>
                  <a:srgbClr val="C0C0C0"/>
                </a:highlight>
                <a:latin typeface="Times New Roman"/>
              </a:rPr>
              <a:t>жыланк</a:t>
            </a:r>
            <a:r>
              <a:rPr lang="kk-KZ" sz="800" b="1" dirty="0">
                <a:solidFill>
                  <a:srgbClr val="000000"/>
                </a:solidFill>
                <a:highlight>
                  <a:srgbClr val="C0C0C0"/>
                </a:highlight>
                <a:latin typeface="Times New Roman"/>
              </a:rPr>
              <a:t>ө</a:t>
            </a:r>
            <a:r>
              <a:rPr lang="ru-RU" sz="800" b="1" dirty="0">
                <a:solidFill>
                  <a:srgbClr val="000000"/>
                </a:solidFill>
                <a:highlight>
                  <a:srgbClr val="C0C0C0"/>
                </a:highlight>
                <a:latin typeface="Times New Roman"/>
              </a:rPr>
              <a:t>з</a:t>
            </a:r>
            <a:endParaRPr lang="ru-RU" sz="800" dirty="0"/>
          </a:p>
        </p:txBody>
      </p:sp>
      <p:graphicFrame>
        <p:nvGraphicFramePr>
          <p:cNvPr id="3" name="Таблица 2"/>
          <p:cNvGraphicFramePr>
            <a:graphicFrameLocks noGrp="1"/>
          </p:cNvGraphicFramePr>
          <p:nvPr>
            <p:extLst>
              <p:ext uri="{D42A27DB-BD31-4B8C-83A1-F6EECF244321}">
                <p14:modId xmlns:p14="http://schemas.microsoft.com/office/powerpoint/2010/main" val="1078312756"/>
              </p:ext>
            </p:extLst>
          </p:nvPr>
        </p:nvGraphicFramePr>
        <p:xfrm>
          <a:off x="49537" y="719666"/>
          <a:ext cx="11222517" cy="370840"/>
        </p:xfrm>
        <a:graphic>
          <a:graphicData uri="http://schemas.openxmlformats.org/drawingml/2006/table">
            <a:tbl>
              <a:tblPr firstRow="1" bandRow="1">
                <a:tableStyleId>{5C22544A-7EE6-4342-B048-85BDC9FD1C3A}</a:tableStyleId>
              </a:tblPr>
              <a:tblGrid>
                <a:gridCol w="11222517">
                  <a:extLst>
                    <a:ext uri="{9D8B030D-6E8A-4147-A177-3AD203B41FA5}">
                      <a16:colId xmlns:a16="http://schemas.microsoft.com/office/drawing/2014/main" val="2481457634"/>
                    </a:ext>
                  </a:extLst>
                </a:gridCol>
              </a:tblGrid>
              <a:tr h="370840">
                <a:tc>
                  <a:txBody>
                    <a:bodyPr/>
                    <a:lstStyle/>
                    <a:p>
                      <a:endParaRPr lang="ru-RU" dirty="0"/>
                    </a:p>
                  </a:txBody>
                  <a:tcPr/>
                </a:tc>
                <a:extLst>
                  <a:ext uri="{0D108BD9-81ED-4DB2-BD59-A6C34878D82A}">
                    <a16:rowId xmlns:a16="http://schemas.microsoft.com/office/drawing/2014/main" val="1158207105"/>
                  </a:ext>
                </a:extLst>
              </a:tr>
            </a:tbl>
          </a:graphicData>
        </a:graphic>
      </p:graphicFrame>
      <p:sp>
        <p:nvSpPr>
          <p:cNvPr id="38" name="Заголовок 1"/>
          <p:cNvSpPr txBox="1">
            <a:spLocks/>
          </p:cNvSpPr>
          <p:nvPr/>
        </p:nvSpPr>
        <p:spPr>
          <a:xfrm>
            <a:off x="1" y="512869"/>
            <a:ext cx="11272053" cy="50285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kk-KZ" sz="1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a:t>
            </a:r>
            <a:r>
              <a:rPr lang="ru-RU" sz="1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ЫЗ БАЛАЛАРДАҒЫ РЕКТОВЕСТИВУЛЯРЛЫ ЖЫЛАНКӨЗДІҢ ҚАЛЫПТЫДА ОРНАЛАСҚАН АНУСТЫҢ ХИРУРГИЯЛЫҚ ЕМІ</a:t>
            </a:r>
            <a:r>
              <a:rPr lang="kk-KZ" sz="1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sz="1400" dirty="0">
              <a:solidFill>
                <a:srgbClr val="FFFF00"/>
              </a:solidFill>
              <a:effectLst>
                <a:outerShdw blurRad="38100" dist="38100" dir="2700000" algn="tl">
                  <a:srgbClr val="000000">
                    <a:alpha val="43137"/>
                  </a:srgbClr>
                </a:outerShdw>
              </a:effectLst>
            </a:endParaRPr>
          </a:p>
        </p:txBody>
      </p:sp>
      <p:graphicFrame>
        <p:nvGraphicFramePr>
          <p:cNvPr id="22" name="Диаграмма 21">
            <a:extLst>
              <a:ext uri="{FF2B5EF4-FFF2-40B4-BE49-F238E27FC236}">
                <a16:creationId xmlns:a16="http://schemas.microsoft.com/office/drawing/2014/main" id="{06FF4F22-D59D-4F81-8088-3E1086146471}"/>
              </a:ext>
            </a:extLst>
          </p:cNvPr>
          <p:cNvGraphicFramePr/>
          <p:nvPr>
            <p:extLst>
              <p:ext uri="{D42A27DB-BD31-4B8C-83A1-F6EECF244321}">
                <p14:modId xmlns:p14="http://schemas.microsoft.com/office/powerpoint/2010/main" val="1368878561"/>
              </p:ext>
            </p:extLst>
          </p:nvPr>
        </p:nvGraphicFramePr>
        <p:xfrm>
          <a:off x="9714181" y="2868520"/>
          <a:ext cx="2353493" cy="1632944"/>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38363298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Главное мероприятие">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Главное мероприятие">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ое мероприятие">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TM04033927[[fn=Главное мероприятие]]</Template>
  <TotalTime>76</TotalTime>
  <Words>502</Words>
  <Application>Microsoft Office PowerPoint</Application>
  <PresentationFormat>Широкоэкранный</PresentationFormat>
  <Paragraphs>30</Paragraphs>
  <Slides>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vt:i4>
      </vt:variant>
    </vt:vector>
  </HeadingPairs>
  <TitlesOfParts>
    <vt:vector size="5" baseType="lpstr">
      <vt:lpstr>Arial</vt:lpstr>
      <vt:lpstr>Impact</vt:lpstr>
      <vt:lpstr>Times New Roman</vt:lpstr>
      <vt:lpstr>Главное мероприятие</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ҚЫЗ БАЛАЛАРДАҒЫ РЕКТОВЕСТИВУЛЯРЛЫ ЖЫЛАНКӨЗДІҢ ҚАЛЫПТЫДА ОРНАЛАСҚАН АНУСТЫҢ ХИРУРГИЯЛЫҚ ЕМІ </dc:title>
  <dc:creator>Пользователь</dc:creator>
  <cp:lastModifiedBy>user</cp:lastModifiedBy>
  <cp:revision>10</cp:revision>
  <cp:lastPrinted>2025-10-22T03:54:17Z</cp:lastPrinted>
  <dcterms:created xsi:type="dcterms:W3CDTF">2025-10-21T21:09:29Z</dcterms:created>
  <dcterms:modified xsi:type="dcterms:W3CDTF">2025-10-22T04:54:52Z</dcterms:modified>
</cp:coreProperties>
</file>